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4" r:id="rId1"/>
  </p:sldMasterIdLst>
  <p:sldIdLst>
    <p:sldId id="256" r:id="rId2"/>
  </p:sldIdLst>
  <p:sldSz cx="32399288" cy="43200638"/>
  <p:notesSz cx="6669088" cy="9775825"/>
  <p:defaultTextStyle>
    <a:defPPr>
      <a:defRPr lang="pt-PT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CC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0" d="100"/>
          <a:sy n="20" d="100"/>
        </p:scale>
        <p:origin x="-1296" y="2370"/>
      </p:cViewPr>
      <p:guideLst>
        <p:guide orient="horz" pos="13606"/>
        <p:guide pos="102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22732F-ECFC-4FAB-B450-75AD2D73427C}" type="doc">
      <dgm:prSet loTypeId="urn:microsoft.com/office/officeart/2005/8/layout/radial4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t-PT"/>
        </a:p>
      </dgm:t>
    </dgm:pt>
    <dgm:pt modelId="{86405AF1-D348-437D-9D70-AF0ADFFEE14C}">
      <dgm:prSet phldrT="[Texto]" custT="1"/>
      <dgm:spPr/>
      <dgm:t>
        <a:bodyPr/>
        <a:lstStyle/>
        <a:p>
          <a:r>
            <a:rPr lang="pt-PT" sz="2900" dirty="0" smtClean="0"/>
            <a:t>Incumprimento</a:t>
          </a:r>
          <a:endParaRPr lang="pt-PT" sz="2900" dirty="0"/>
        </a:p>
      </dgm:t>
    </dgm:pt>
    <dgm:pt modelId="{CEFC7E86-7B05-4EBE-B79A-3A9C764D170B}" type="parTrans" cxnId="{AB515BCC-B2ED-46A2-81E2-9D6AD0A7C8EF}">
      <dgm:prSet/>
      <dgm:spPr/>
      <dgm:t>
        <a:bodyPr/>
        <a:lstStyle/>
        <a:p>
          <a:endParaRPr lang="pt-PT"/>
        </a:p>
      </dgm:t>
    </dgm:pt>
    <dgm:pt modelId="{FAC5AEDE-9924-469E-B086-A18D8217FA36}" type="sibTrans" cxnId="{AB515BCC-B2ED-46A2-81E2-9D6AD0A7C8EF}">
      <dgm:prSet/>
      <dgm:spPr/>
      <dgm:t>
        <a:bodyPr/>
        <a:lstStyle/>
        <a:p>
          <a:endParaRPr lang="pt-PT"/>
        </a:p>
      </dgm:t>
    </dgm:pt>
    <mc:AlternateContent xmlns:mc="http://schemas.openxmlformats.org/markup-compatibility/2006" xmlns:a14="http://schemas.microsoft.com/office/drawing/2010/main">
      <mc:Choice Requires="a14">
        <dgm:pt modelId="{E9079A80-CC29-486F-9921-FA9FC4767372}">
          <dgm:prSet phldrT="[Texto]" custT="1"/>
          <dgm:spPr/>
          <dgm:t>
            <a:bodyPr anchor="ctr"/>
            <a:lstStyle/>
            <a:p>
              <a:pPr algn="ctr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pt-PT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t-PT" sz="28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𝐸𝐵𝐼𝑇</m:t>
                        </m:r>
                      </m:num>
                      <m:den>
                        <m:r>
                          <a:rPr lang="pt-PT" sz="28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𝑃𝑎𝑠𝑠𝑖𝑣𝑜</m:t>
                        </m:r>
                      </m:den>
                    </m:f>
                  </m:oMath>
                </m:oMathPara>
              </a14:m>
              <a:endParaRPr lang="pt-PT" sz="4300" dirty="0"/>
            </a:p>
          </dgm:t>
        </dgm:pt>
      </mc:Choice>
      <mc:Fallback xmlns="">
        <dgm:pt modelId="{E9079A80-CC29-486F-9921-FA9FC4767372}">
          <dgm:prSet phldrT="[Texto]" custT="1"/>
          <dgm:spPr/>
          <dgm:t>
            <a:bodyPr anchor="ctr"/>
            <a:lstStyle/>
            <a:p>
              <a:pPr algn="ctr"/>
              <a:r>
                <a:rPr lang="pt-PT" sz="2800" i="0">
                  <a:effectLst/>
                  <a:latin typeface="Cambria Math"/>
                  <a:ea typeface="Times New Roman"/>
                  <a:cs typeface="Times New Roman"/>
                </a:rPr>
                <a:t>𝐸𝐵𝐼𝑇</a:t>
              </a:r>
              <a:r>
                <a:rPr lang="pt-PT" sz="2800" i="0" smtClean="0">
                  <a:effectLst/>
                  <a:latin typeface="Cambria Math"/>
                  <a:ea typeface="Times New Roman"/>
                  <a:cs typeface="Times New Roman"/>
                </a:rPr>
                <a:t>/</a:t>
              </a:r>
              <a:r>
                <a:rPr lang="pt-PT" sz="2800" i="0">
                  <a:effectLst/>
                  <a:latin typeface="Cambria Math"/>
                  <a:ea typeface="Times New Roman"/>
                  <a:cs typeface="Times New Roman"/>
                </a:rPr>
                <a:t>𝑃𝑎𝑠𝑠𝑖𝑣𝑜</a:t>
              </a:r>
              <a:endParaRPr lang="pt-PT" sz="4300" dirty="0"/>
            </a:p>
          </dgm:t>
        </dgm:pt>
      </mc:Fallback>
    </mc:AlternateContent>
    <dgm:pt modelId="{809D6212-9ACB-4D85-9A2D-4179B0A6A404}" type="parTrans" cxnId="{E23F5379-B436-4CBC-8F71-8CD18B5BDCD8}">
      <dgm:prSet/>
      <dgm:spPr/>
      <dgm:t>
        <a:bodyPr/>
        <a:lstStyle/>
        <a:p>
          <a:endParaRPr lang="pt-PT"/>
        </a:p>
      </dgm:t>
    </dgm:pt>
    <dgm:pt modelId="{7E6A3B07-0C9F-406D-888C-23216EA495B7}" type="sibTrans" cxnId="{E23F5379-B436-4CBC-8F71-8CD18B5BDCD8}">
      <dgm:prSet/>
      <dgm:spPr/>
      <dgm:t>
        <a:bodyPr/>
        <a:lstStyle/>
        <a:p>
          <a:endParaRPr lang="pt-PT"/>
        </a:p>
      </dgm:t>
    </dgm:pt>
    <mc:AlternateContent xmlns:mc="http://schemas.openxmlformats.org/markup-compatibility/2006" xmlns:a14="http://schemas.microsoft.com/office/drawing/2010/main">
      <mc:Choice Requires="a14">
        <dgm:pt modelId="{784BE840-1F7B-485D-8707-B89CD14C557E}">
          <dgm:prSet phldrT="[Texto]" custT="1"/>
          <dgm:spPr/>
          <dgm:t>
            <a:bodyPr/>
            <a:lstStyle/>
            <a:p>
              <a:pPr algn="ctr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pt-PT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𝐸𝐵𝐼𝑇</m:t>
                        </m:r>
                      </m:num>
                      <m:den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𝐽𝑢𝑟𝑜𝑠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𝑠𝑢𝑝𝑜𝑟𝑡𝑎𝑑𝑜𝑠</m:t>
                        </m:r>
                      </m:den>
                    </m:f>
                  </m:oMath>
                </m:oMathPara>
              </a14:m>
              <a:endParaRPr lang="pt-PT" sz="2400" dirty="0"/>
            </a:p>
          </dgm:t>
        </dgm:pt>
      </mc:Choice>
      <mc:Fallback xmlns="">
        <dgm:pt modelId="{784BE840-1F7B-485D-8707-B89CD14C557E}">
          <dgm:prSet phldrT="[Texto]" custT="1"/>
          <dgm:spPr/>
          <dgm:t>
            <a:bodyPr/>
            <a:lstStyle/>
            <a:p>
              <a:pPr algn="ctr"/>
              <a:r>
                <a:rPr lang="pt-PT" sz="2400" i="0">
                  <a:effectLst/>
                  <a:latin typeface="Cambria Math"/>
                  <a:ea typeface="Times New Roman"/>
                  <a:cs typeface="Times New Roman"/>
                </a:rPr>
                <a:t>𝐸𝐵𝐼𝑇</a:t>
              </a:r>
              <a:r>
                <a:rPr lang="pt-PT" sz="2400" i="0" smtClean="0">
                  <a:effectLst/>
                  <a:latin typeface="Cambria Math"/>
                  <a:ea typeface="Times New Roman"/>
                  <a:cs typeface="Times New Roman"/>
                </a:rPr>
                <a:t>/(</a:t>
              </a:r>
              <a:r>
                <a:rPr lang="pt-PT" sz="2400" i="0">
                  <a:effectLst/>
                  <a:latin typeface="Cambria Math"/>
                  <a:ea typeface="Times New Roman"/>
                  <a:cs typeface="Times New Roman"/>
                </a:rPr>
                <a:t>𝐽𝑢𝑟𝑜𝑠 𝑠𝑢𝑝𝑜𝑟𝑡𝑎𝑑𝑜𝑠</a:t>
              </a:r>
              <a:r>
                <a:rPr lang="pt-PT" sz="2400" i="0" smtClean="0">
                  <a:effectLst/>
                  <a:latin typeface="Cambria Math"/>
                  <a:ea typeface="Times New Roman"/>
                  <a:cs typeface="Times New Roman"/>
                </a:rPr>
                <a:t>)</a:t>
              </a:r>
              <a:endParaRPr lang="pt-PT" sz="2400" dirty="0"/>
            </a:p>
          </dgm:t>
        </dgm:pt>
      </mc:Fallback>
    </mc:AlternateContent>
    <dgm:pt modelId="{A6CF7FAE-CBD8-4F46-AEB3-53E7C28F7170}" type="parTrans" cxnId="{57C8DE67-0A44-40E5-A6C6-9A9B0C290E2B}">
      <dgm:prSet/>
      <dgm:spPr/>
      <dgm:t>
        <a:bodyPr/>
        <a:lstStyle/>
        <a:p>
          <a:endParaRPr lang="pt-PT"/>
        </a:p>
      </dgm:t>
    </dgm:pt>
    <dgm:pt modelId="{511B8EFE-A778-4174-8202-D4DF17FA701C}" type="sibTrans" cxnId="{57C8DE67-0A44-40E5-A6C6-9A9B0C290E2B}">
      <dgm:prSet/>
      <dgm:spPr/>
      <dgm:t>
        <a:bodyPr/>
        <a:lstStyle/>
        <a:p>
          <a:endParaRPr lang="pt-PT"/>
        </a:p>
      </dgm:t>
    </dgm:pt>
    <mc:AlternateContent xmlns:mc="http://schemas.openxmlformats.org/markup-compatibility/2006" xmlns:a14="http://schemas.microsoft.com/office/drawing/2010/main">
      <mc:Choice Requires="a14">
        <dgm:pt modelId="{1144986A-81F2-40C9-AE88-7C5DD5B56179}">
          <dgm:prSet phldrT="[Texto]" custT="1"/>
          <dgm:spPr/>
          <dgm:t>
            <a:bodyPr/>
            <a:lstStyle/>
            <a:p>
              <a:pPr algn="ctr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pt-PT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𝐴𝑡𝑖𝑣𝑜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𝐶𝑜𝑟𝑟𝑒𝑛𝑡𝑒</m:t>
                        </m:r>
                      </m:num>
                      <m:den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𝑃𝑎𝑠𝑠𝑖𝑣𝑜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𝐶𝑜𝑟𝑟𝑒𝑛𝑡𝑒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</m:t>
                        </m:r>
                      </m:den>
                    </m:f>
                  </m:oMath>
                </m:oMathPara>
              </a14:m>
              <a:endParaRPr lang="pt-PT" sz="2400" dirty="0"/>
            </a:p>
          </dgm:t>
        </dgm:pt>
      </mc:Choice>
      <mc:Fallback xmlns="">
        <dgm:pt modelId="{1144986A-81F2-40C9-AE88-7C5DD5B56179}">
          <dgm:prSet phldrT="[Texto]" custT="1"/>
          <dgm:spPr/>
          <dgm:t>
            <a:bodyPr/>
            <a:lstStyle/>
            <a:p>
              <a:pPr algn="ctr"/>
              <a:r>
                <a:rPr lang="pt-PT" sz="2400" i="0" smtClean="0">
                  <a:latin typeface="Cambria Math"/>
                </a:rPr>
                <a:t>(</a:t>
              </a:r>
              <a:r>
                <a:rPr lang="pt-PT" sz="2400" i="0">
                  <a:effectLst/>
                  <a:latin typeface="Cambria Math"/>
                  <a:ea typeface="Times New Roman"/>
                  <a:cs typeface="Times New Roman"/>
                </a:rPr>
                <a:t>𝐴𝑡𝑖𝑣𝑜 𝐶𝑜𝑟𝑟𝑒𝑛𝑡𝑒</a:t>
              </a:r>
              <a:r>
                <a:rPr lang="pt-PT" sz="2400" i="0" smtClean="0">
                  <a:effectLst/>
                  <a:latin typeface="Cambria Math"/>
                  <a:ea typeface="Times New Roman"/>
                  <a:cs typeface="Times New Roman"/>
                </a:rPr>
                <a:t>)/(</a:t>
              </a:r>
              <a:r>
                <a:rPr lang="pt-PT" sz="2400" i="0">
                  <a:effectLst/>
                  <a:latin typeface="Cambria Math"/>
                  <a:ea typeface="Times New Roman"/>
                  <a:cs typeface="Times New Roman"/>
                </a:rPr>
                <a:t>𝑃𝑎𝑠𝑠𝑖𝑣𝑜 𝐶𝑜𝑟𝑟𝑒𝑛𝑡𝑒 </a:t>
              </a:r>
              <a:r>
                <a:rPr lang="pt-PT" sz="2400" i="0" smtClean="0">
                  <a:effectLst/>
                  <a:latin typeface="Cambria Math"/>
                  <a:ea typeface="Times New Roman"/>
                  <a:cs typeface="Times New Roman"/>
                </a:rPr>
                <a:t>)</a:t>
              </a:r>
              <a:endParaRPr lang="pt-PT" sz="2400" dirty="0"/>
            </a:p>
          </dgm:t>
        </dgm:pt>
      </mc:Fallback>
    </mc:AlternateContent>
    <dgm:pt modelId="{6D607A54-210E-4FC0-A83F-380748CFB374}" type="parTrans" cxnId="{5A052112-AF5F-44D2-B4B7-6A581351BAF8}">
      <dgm:prSet/>
      <dgm:spPr/>
      <dgm:t>
        <a:bodyPr/>
        <a:lstStyle/>
        <a:p>
          <a:endParaRPr lang="pt-PT"/>
        </a:p>
      </dgm:t>
    </dgm:pt>
    <dgm:pt modelId="{35233523-72DD-4CE5-AC18-8422276240E2}" type="sibTrans" cxnId="{5A052112-AF5F-44D2-B4B7-6A581351BAF8}">
      <dgm:prSet/>
      <dgm:spPr/>
      <dgm:t>
        <a:bodyPr/>
        <a:lstStyle/>
        <a:p>
          <a:endParaRPr lang="pt-PT"/>
        </a:p>
      </dgm:t>
    </dgm:pt>
    <mc:AlternateContent xmlns:mc="http://schemas.openxmlformats.org/markup-compatibility/2006" xmlns:a14="http://schemas.microsoft.com/office/drawing/2010/main">
      <mc:Choice Requires="a14">
        <dgm:pt modelId="{1067AFFB-5DC5-4CF3-8193-AC12BDFBF7B7}">
          <dgm:prSet phldrT="[Texto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pt-PT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𝐶𝑎𝑝𝑖𝑡𝑎𝑙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𝑃𝑟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ó</m:t>
                        </m:r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𝑝𝑟𝑖𝑜</m:t>
                        </m:r>
                      </m:num>
                      <m:den>
                        <m:r>
                          <a:rPr lang="pt-PT" sz="24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𝐴𝑡𝑖𝑣𝑜</m:t>
                        </m:r>
                      </m:den>
                    </m:f>
                  </m:oMath>
                </m:oMathPara>
              </a14:m>
              <a:endParaRPr lang="pt-PT" sz="2400" dirty="0"/>
            </a:p>
          </dgm:t>
        </dgm:pt>
      </mc:Choice>
      <mc:Fallback xmlns="">
        <dgm:pt modelId="{1067AFFB-5DC5-4CF3-8193-AC12BDFBF7B7}">
          <dgm:prSet phldrT="[Texto]" custT="1"/>
          <dgm:spPr/>
          <dgm:t>
            <a:bodyPr/>
            <a:lstStyle/>
            <a:p>
              <a:r>
                <a:rPr lang="pt-PT" sz="2400" i="0" smtClean="0">
                  <a:latin typeface="Cambria Math"/>
                </a:rPr>
                <a:t>(</a:t>
              </a:r>
              <a:r>
                <a:rPr lang="pt-PT" sz="2400" i="0">
                  <a:effectLst/>
                  <a:latin typeface="Cambria Math"/>
                  <a:ea typeface="Times New Roman"/>
                  <a:cs typeface="Times New Roman"/>
                </a:rPr>
                <a:t>𝐶𝑎𝑝𝑖𝑡𝑎𝑙 𝑃𝑟ó𝑝𝑟𝑖𝑜</a:t>
              </a:r>
              <a:r>
                <a:rPr lang="pt-PT" sz="2400" i="0" smtClean="0">
                  <a:effectLst/>
                  <a:latin typeface="Cambria Math"/>
                  <a:ea typeface="Times New Roman"/>
                  <a:cs typeface="Times New Roman"/>
                </a:rPr>
                <a:t>)/</a:t>
              </a:r>
              <a:r>
                <a:rPr lang="pt-PT" sz="2400" i="0">
                  <a:effectLst/>
                  <a:latin typeface="Cambria Math"/>
                  <a:ea typeface="Times New Roman"/>
                  <a:cs typeface="Times New Roman"/>
                </a:rPr>
                <a:t>𝐴𝑡𝑖𝑣𝑜</a:t>
              </a:r>
              <a:endParaRPr lang="pt-PT" sz="2400" dirty="0"/>
            </a:p>
          </dgm:t>
        </dgm:pt>
      </mc:Fallback>
    </mc:AlternateContent>
    <dgm:pt modelId="{807BC9EF-8983-4C26-8812-460D8274C893}" type="parTrans" cxnId="{49D69E1A-0158-4D8A-9A9D-652F5E0E56B0}">
      <dgm:prSet/>
      <dgm:spPr/>
      <dgm:t>
        <a:bodyPr/>
        <a:lstStyle/>
        <a:p>
          <a:endParaRPr lang="pt-PT"/>
        </a:p>
      </dgm:t>
    </dgm:pt>
    <dgm:pt modelId="{DDB9A697-6B8F-4351-A044-8AF07B9229BE}" type="sibTrans" cxnId="{49D69E1A-0158-4D8A-9A9D-652F5E0E56B0}">
      <dgm:prSet/>
      <dgm:spPr/>
      <dgm:t>
        <a:bodyPr/>
        <a:lstStyle/>
        <a:p>
          <a:endParaRPr lang="pt-PT"/>
        </a:p>
      </dgm:t>
    </dgm:pt>
    <dgm:pt modelId="{FCA1DB5C-4647-498F-856A-75321235910F}">
      <dgm:prSet phldrT="[Texto]" custT="1"/>
      <dgm:spPr/>
      <dgm:t>
        <a:bodyPr anchor="ctr"/>
        <a:lstStyle/>
        <a:p>
          <a:r>
            <a:rPr lang="pt-PT" sz="2400" dirty="0" smtClean="0"/>
            <a:t>Anos de atividade da empresa</a:t>
          </a:r>
          <a:endParaRPr lang="pt-PT" sz="2400" dirty="0"/>
        </a:p>
      </dgm:t>
    </dgm:pt>
    <dgm:pt modelId="{26119F4F-42B7-44D9-9EB6-F863CB29A6C4}" type="parTrans" cxnId="{ADB8B94A-0E0F-4CEB-9ADF-22AA93BCD6F6}">
      <dgm:prSet/>
      <dgm:spPr/>
      <dgm:t>
        <a:bodyPr/>
        <a:lstStyle/>
        <a:p>
          <a:endParaRPr lang="pt-PT"/>
        </a:p>
      </dgm:t>
    </dgm:pt>
    <dgm:pt modelId="{7D2304EE-7A66-4D6D-AC24-978661E04600}" type="sibTrans" cxnId="{ADB8B94A-0E0F-4CEB-9ADF-22AA93BCD6F6}">
      <dgm:prSet/>
      <dgm:spPr/>
      <dgm:t>
        <a:bodyPr/>
        <a:lstStyle/>
        <a:p>
          <a:endParaRPr lang="pt-PT"/>
        </a:p>
      </dgm:t>
    </dgm:pt>
    <dgm:pt modelId="{0C92BA7A-4186-4B11-B89F-C87610A1FAD3}">
      <dgm:prSet phldrT="[Texto]" custT="1"/>
      <dgm:spPr/>
      <dgm:t>
        <a:bodyPr/>
        <a:lstStyle/>
        <a:p>
          <a:r>
            <a:rPr lang="pt-PT" sz="2400" dirty="0" smtClean="0"/>
            <a:t>Logaritmo do volume de negócios</a:t>
          </a:r>
          <a:endParaRPr lang="pt-PT" sz="2400" dirty="0"/>
        </a:p>
      </dgm:t>
    </dgm:pt>
    <dgm:pt modelId="{47A00F03-3679-43C2-936D-30A7A2F91737}" type="parTrans" cxnId="{FF8B7C55-A477-4E0A-BBE5-01ED4463E95C}">
      <dgm:prSet/>
      <dgm:spPr/>
      <dgm:t>
        <a:bodyPr/>
        <a:lstStyle/>
        <a:p>
          <a:endParaRPr lang="pt-PT"/>
        </a:p>
      </dgm:t>
    </dgm:pt>
    <dgm:pt modelId="{5E942B0E-6BD8-4B18-8D75-94BC266A90B3}" type="sibTrans" cxnId="{FF8B7C55-A477-4E0A-BBE5-01ED4463E95C}">
      <dgm:prSet/>
      <dgm:spPr/>
      <dgm:t>
        <a:bodyPr/>
        <a:lstStyle/>
        <a:p>
          <a:endParaRPr lang="pt-PT"/>
        </a:p>
      </dgm:t>
    </dgm:pt>
    <dgm:pt modelId="{553ED8C2-9B7C-4AF2-80DE-6F41AAB8607C}" type="pres">
      <dgm:prSet presAssocID="{4422732F-ECFC-4FAB-B450-75AD2D73427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0C4E3975-987C-4F81-91BE-438099A10238}" type="pres">
      <dgm:prSet presAssocID="{86405AF1-D348-437D-9D70-AF0ADFFEE14C}" presName="centerShape" presStyleLbl="node0" presStyleIdx="0" presStyleCnt="1" custScaleX="132780" custScaleY="131271"/>
      <dgm:spPr/>
      <dgm:t>
        <a:bodyPr/>
        <a:lstStyle/>
        <a:p>
          <a:endParaRPr lang="pt-PT"/>
        </a:p>
      </dgm:t>
    </dgm:pt>
    <dgm:pt modelId="{88EC08E5-984C-4EFE-B233-08DCB4440E69}" type="pres">
      <dgm:prSet presAssocID="{809D6212-9ACB-4D85-9A2D-4179B0A6A404}" presName="parTrans" presStyleLbl="bgSibTrans2D1" presStyleIdx="0" presStyleCnt="6" custScaleX="82645" custScaleY="82645"/>
      <dgm:spPr/>
      <dgm:t>
        <a:bodyPr/>
        <a:lstStyle/>
        <a:p>
          <a:endParaRPr lang="pt-PT"/>
        </a:p>
      </dgm:t>
    </dgm:pt>
    <dgm:pt modelId="{B9B4C727-D2FC-40AA-AB8D-6745B5035334}" type="pres">
      <dgm:prSet presAssocID="{E9079A80-CC29-486F-9921-FA9FC4767372}" presName="node" presStyleLbl="node1" presStyleIdx="0" presStyleCnt="6" custScaleX="144121" custScaleY="118266" custRadScaleRad="100047" custRadScaleInc="-5919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136C719-853E-47A5-99B4-66C080422B9F}" type="pres">
      <dgm:prSet presAssocID="{A6CF7FAE-CBD8-4F46-AEB3-53E7C28F7170}" presName="parTrans" presStyleLbl="bgSibTrans2D1" presStyleIdx="1" presStyleCnt="6" custScaleX="82645" custScaleY="82645"/>
      <dgm:spPr/>
      <dgm:t>
        <a:bodyPr/>
        <a:lstStyle/>
        <a:p>
          <a:endParaRPr lang="pt-PT"/>
        </a:p>
      </dgm:t>
    </dgm:pt>
    <dgm:pt modelId="{58027554-88CA-4EB4-B5CE-12C9AB4FEB4E}" type="pres">
      <dgm:prSet presAssocID="{784BE840-1F7B-485D-8707-B89CD14C557E}" presName="node" presStyleLbl="node1" presStyleIdx="1" presStyleCnt="6" custScaleX="144170" custScaleY="118352" custRadScaleRad="103934" custRadScaleInc="-1931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3A4E4F4-C3F7-4A12-B880-FBA16535C8D9}" type="pres">
      <dgm:prSet presAssocID="{6D607A54-210E-4FC0-A83F-380748CFB374}" presName="parTrans" presStyleLbl="bgSibTrans2D1" presStyleIdx="2" presStyleCnt="6" custScaleX="82645" custScaleY="82645"/>
      <dgm:spPr/>
      <dgm:t>
        <a:bodyPr/>
        <a:lstStyle/>
        <a:p>
          <a:endParaRPr lang="pt-PT"/>
        </a:p>
      </dgm:t>
    </dgm:pt>
    <dgm:pt modelId="{CD566513-FF3D-4745-8519-D9CFF6278B01}" type="pres">
      <dgm:prSet presAssocID="{1144986A-81F2-40C9-AE88-7C5DD5B56179}" presName="node" presStyleLbl="node1" presStyleIdx="2" presStyleCnt="6" custScaleX="144170" custScaleY="118352" custRadScaleRad="105361" custRadScaleInc="-918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D71E8C8-C1F6-4B97-BE1C-130AAAFEB2DC}" type="pres">
      <dgm:prSet presAssocID="{807BC9EF-8983-4C26-8812-460D8274C893}" presName="parTrans" presStyleLbl="bgSibTrans2D1" presStyleIdx="3" presStyleCnt="6" custScaleX="82645" custScaleY="82645"/>
      <dgm:spPr/>
      <dgm:t>
        <a:bodyPr/>
        <a:lstStyle/>
        <a:p>
          <a:endParaRPr lang="pt-PT"/>
        </a:p>
      </dgm:t>
    </dgm:pt>
    <dgm:pt modelId="{EE218ECE-3C2E-4C9C-9D7F-01DC4D68C61B}" type="pres">
      <dgm:prSet presAssocID="{1067AFFB-5DC5-4CF3-8193-AC12BDFBF7B7}" presName="node" presStyleLbl="node1" presStyleIdx="3" presStyleCnt="6" custScaleX="144170" custScaleY="118352" custRadScaleRad="107040" custRadScaleInc="1317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625E0A7-61A3-4B10-ACF9-A94C4E3449D8}" type="pres">
      <dgm:prSet presAssocID="{26119F4F-42B7-44D9-9EB6-F863CB29A6C4}" presName="parTrans" presStyleLbl="bgSibTrans2D1" presStyleIdx="4" presStyleCnt="6" custScaleX="82645" custScaleY="82645"/>
      <dgm:spPr/>
      <dgm:t>
        <a:bodyPr/>
        <a:lstStyle/>
        <a:p>
          <a:endParaRPr lang="pt-PT"/>
        </a:p>
      </dgm:t>
    </dgm:pt>
    <dgm:pt modelId="{7BBB3FB1-AD8D-439F-B300-CB7168278195}" type="pres">
      <dgm:prSet presAssocID="{FCA1DB5C-4647-498F-856A-75321235910F}" presName="node" presStyleLbl="node1" presStyleIdx="4" presStyleCnt="6" custScaleX="144170" custScaleY="118352" custRadScaleRad="102586" custRadScaleInc="1942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8D7C904-7EF2-4E75-923E-DC804E76A60A}" type="pres">
      <dgm:prSet presAssocID="{47A00F03-3679-43C2-936D-30A7A2F91737}" presName="parTrans" presStyleLbl="bgSibTrans2D1" presStyleIdx="5" presStyleCnt="6" custScaleX="82645" custScaleY="82645"/>
      <dgm:spPr/>
      <dgm:t>
        <a:bodyPr/>
        <a:lstStyle/>
        <a:p>
          <a:endParaRPr lang="pt-PT"/>
        </a:p>
      </dgm:t>
    </dgm:pt>
    <dgm:pt modelId="{A7952E21-D998-4AA2-BA26-86B7E34F39E0}" type="pres">
      <dgm:prSet presAssocID="{0C92BA7A-4186-4B11-B89F-C87610A1FAD3}" presName="node" presStyleLbl="node1" presStyleIdx="5" presStyleCnt="6" custScaleX="144170" custScaleY="118352" custRadScaleRad="99292" custRadScaleInc="-221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72FFECEF-44A0-4513-A408-00AD3B3A80AC}" type="presOf" srcId="{FCA1DB5C-4647-498F-856A-75321235910F}" destId="{7BBB3FB1-AD8D-439F-B300-CB7168278195}" srcOrd="0" destOrd="0" presId="urn:microsoft.com/office/officeart/2005/8/layout/radial4"/>
    <dgm:cxn modelId="{AB515BCC-B2ED-46A2-81E2-9D6AD0A7C8EF}" srcId="{4422732F-ECFC-4FAB-B450-75AD2D73427C}" destId="{86405AF1-D348-437D-9D70-AF0ADFFEE14C}" srcOrd="0" destOrd="0" parTransId="{CEFC7E86-7B05-4EBE-B79A-3A9C764D170B}" sibTransId="{FAC5AEDE-9924-469E-B086-A18D8217FA36}"/>
    <dgm:cxn modelId="{0D48600C-E277-4CE3-9F1C-75BAB65AB5F7}" type="presOf" srcId="{807BC9EF-8983-4C26-8812-460D8274C893}" destId="{6D71E8C8-C1F6-4B97-BE1C-130AAAFEB2DC}" srcOrd="0" destOrd="0" presId="urn:microsoft.com/office/officeart/2005/8/layout/radial4"/>
    <dgm:cxn modelId="{50467DFE-6B8D-4235-A6D0-B811F7B00F39}" type="presOf" srcId="{1144986A-81F2-40C9-AE88-7C5DD5B56179}" destId="{CD566513-FF3D-4745-8519-D9CFF6278B01}" srcOrd="0" destOrd="0" presId="urn:microsoft.com/office/officeart/2005/8/layout/radial4"/>
    <dgm:cxn modelId="{D6E6CEE0-B3EC-467F-827D-2D6EC1B685B9}" type="presOf" srcId="{784BE840-1F7B-485D-8707-B89CD14C557E}" destId="{58027554-88CA-4EB4-B5CE-12C9AB4FEB4E}" srcOrd="0" destOrd="0" presId="urn:microsoft.com/office/officeart/2005/8/layout/radial4"/>
    <dgm:cxn modelId="{57C8DE67-0A44-40E5-A6C6-9A9B0C290E2B}" srcId="{86405AF1-D348-437D-9D70-AF0ADFFEE14C}" destId="{784BE840-1F7B-485D-8707-B89CD14C557E}" srcOrd="1" destOrd="0" parTransId="{A6CF7FAE-CBD8-4F46-AEB3-53E7C28F7170}" sibTransId="{511B8EFE-A778-4174-8202-D4DF17FA701C}"/>
    <dgm:cxn modelId="{80BBB73F-36E3-43F3-98C5-C75F5F265C5B}" type="presOf" srcId="{26119F4F-42B7-44D9-9EB6-F863CB29A6C4}" destId="{2625E0A7-61A3-4B10-ACF9-A94C4E3449D8}" srcOrd="0" destOrd="0" presId="urn:microsoft.com/office/officeart/2005/8/layout/radial4"/>
    <dgm:cxn modelId="{890FA6D3-D662-4B49-8495-44FD63EB86B9}" type="presOf" srcId="{E9079A80-CC29-486F-9921-FA9FC4767372}" destId="{B9B4C727-D2FC-40AA-AB8D-6745B5035334}" srcOrd="0" destOrd="0" presId="urn:microsoft.com/office/officeart/2005/8/layout/radial4"/>
    <dgm:cxn modelId="{92C8FC23-B7A3-45F6-845E-E44175C8F114}" type="presOf" srcId="{4422732F-ECFC-4FAB-B450-75AD2D73427C}" destId="{553ED8C2-9B7C-4AF2-80DE-6F41AAB8607C}" srcOrd="0" destOrd="0" presId="urn:microsoft.com/office/officeart/2005/8/layout/radial4"/>
    <dgm:cxn modelId="{01D68A53-6EA7-4990-BC17-1AF7B6179AE6}" type="presOf" srcId="{86405AF1-D348-437D-9D70-AF0ADFFEE14C}" destId="{0C4E3975-987C-4F81-91BE-438099A10238}" srcOrd="0" destOrd="0" presId="urn:microsoft.com/office/officeart/2005/8/layout/radial4"/>
    <dgm:cxn modelId="{91F84FAE-3B2E-4B1D-91C3-31FA771E5F4F}" type="presOf" srcId="{1067AFFB-5DC5-4CF3-8193-AC12BDFBF7B7}" destId="{EE218ECE-3C2E-4C9C-9D7F-01DC4D68C61B}" srcOrd="0" destOrd="0" presId="urn:microsoft.com/office/officeart/2005/8/layout/radial4"/>
    <dgm:cxn modelId="{5A052112-AF5F-44D2-B4B7-6A581351BAF8}" srcId="{86405AF1-D348-437D-9D70-AF0ADFFEE14C}" destId="{1144986A-81F2-40C9-AE88-7C5DD5B56179}" srcOrd="2" destOrd="0" parTransId="{6D607A54-210E-4FC0-A83F-380748CFB374}" sibTransId="{35233523-72DD-4CE5-AC18-8422276240E2}"/>
    <dgm:cxn modelId="{FF8B7C55-A477-4E0A-BBE5-01ED4463E95C}" srcId="{86405AF1-D348-437D-9D70-AF0ADFFEE14C}" destId="{0C92BA7A-4186-4B11-B89F-C87610A1FAD3}" srcOrd="5" destOrd="0" parTransId="{47A00F03-3679-43C2-936D-30A7A2F91737}" sibTransId="{5E942B0E-6BD8-4B18-8D75-94BC266A90B3}"/>
    <dgm:cxn modelId="{A3465147-BA90-4601-81FD-B9930834F81F}" type="presOf" srcId="{6D607A54-210E-4FC0-A83F-380748CFB374}" destId="{93A4E4F4-C3F7-4A12-B880-FBA16535C8D9}" srcOrd="0" destOrd="0" presId="urn:microsoft.com/office/officeart/2005/8/layout/radial4"/>
    <dgm:cxn modelId="{49D69E1A-0158-4D8A-9A9D-652F5E0E56B0}" srcId="{86405AF1-D348-437D-9D70-AF0ADFFEE14C}" destId="{1067AFFB-5DC5-4CF3-8193-AC12BDFBF7B7}" srcOrd="3" destOrd="0" parTransId="{807BC9EF-8983-4C26-8812-460D8274C893}" sibTransId="{DDB9A697-6B8F-4351-A044-8AF07B9229BE}"/>
    <dgm:cxn modelId="{ADB8B94A-0E0F-4CEB-9ADF-22AA93BCD6F6}" srcId="{86405AF1-D348-437D-9D70-AF0ADFFEE14C}" destId="{FCA1DB5C-4647-498F-856A-75321235910F}" srcOrd="4" destOrd="0" parTransId="{26119F4F-42B7-44D9-9EB6-F863CB29A6C4}" sibTransId="{7D2304EE-7A66-4D6D-AC24-978661E04600}"/>
    <dgm:cxn modelId="{A64F205C-C29B-4D55-A49B-2A75B54E10D4}" type="presOf" srcId="{0C92BA7A-4186-4B11-B89F-C87610A1FAD3}" destId="{A7952E21-D998-4AA2-BA26-86B7E34F39E0}" srcOrd="0" destOrd="0" presId="urn:microsoft.com/office/officeart/2005/8/layout/radial4"/>
    <dgm:cxn modelId="{3C619C44-9D16-4EB6-9EE9-732E6EC817E2}" type="presOf" srcId="{809D6212-9ACB-4D85-9A2D-4179B0A6A404}" destId="{88EC08E5-984C-4EFE-B233-08DCB4440E69}" srcOrd="0" destOrd="0" presId="urn:microsoft.com/office/officeart/2005/8/layout/radial4"/>
    <dgm:cxn modelId="{2F10C081-C5E2-4B8A-AAC5-43D1F105DED3}" type="presOf" srcId="{47A00F03-3679-43C2-936D-30A7A2F91737}" destId="{08D7C904-7EF2-4E75-923E-DC804E76A60A}" srcOrd="0" destOrd="0" presId="urn:microsoft.com/office/officeart/2005/8/layout/radial4"/>
    <dgm:cxn modelId="{E23F5379-B436-4CBC-8F71-8CD18B5BDCD8}" srcId="{86405AF1-D348-437D-9D70-AF0ADFFEE14C}" destId="{E9079A80-CC29-486F-9921-FA9FC4767372}" srcOrd="0" destOrd="0" parTransId="{809D6212-9ACB-4D85-9A2D-4179B0A6A404}" sibTransId="{7E6A3B07-0C9F-406D-888C-23216EA495B7}"/>
    <dgm:cxn modelId="{AC1D428E-9DE5-4740-9DBE-2F28D1A8A294}" type="presOf" srcId="{A6CF7FAE-CBD8-4F46-AEB3-53E7C28F7170}" destId="{E136C719-853E-47A5-99B4-66C080422B9F}" srcOrd="0" destOrd="0" presId="urn:microsoft.com/office/officeart/2005/8/layout/radial4"/>
    <dgm:cxn modelId="{F542A823-0F64-456F-A757-D6B4A6965754}" type="presParOf" srcId="{553ED8C2-9B7C-4AF2-80DE-6F41AAB8607C}" destId="{0C4E3975-987C-4F81-91BE-438099A10238}" srcOrd="0" destOrd="0" presId="urn:microsoft.com/office/officeart/2005/8/layout/radial4"/>
    <dgm:cxn modelId="{F9D982E3-44A5-4BA3-8FFA-1573CC0CDA7A}" type="presParOf" srcId="{553ED8C2-9B7C-4AF2-80DE-6F41AAB8607C}" destId="{88EC08E5-984C-4EFE-B233-08DCB4440E69}" srcOrd="1" destOrd="0" presId="urn:microsoft.com/office/officeart/2005/8/layout/radial4"/>
    <dgm:cxn modelId="{5E25EF91-BA38-4F78-9945-63A810B650EB}" type="presParOf" srcId="{553ED8C2-9B7C-4AF2-80DE-6F41AAB8607C}" destId="{B9B4C727-D2FC-40AA-AB8D-6745B5035334}" srcOrd="2" destOrd="0" presId="urn:microsoft.com/office/officeart/2005/8/layout/radial4"/>
    <dgm:cxn modelId="{CF51A47B-07B2-4E48-B145-BAA6951BB2F5}" type="presParOf" srcId="{553ED8C2-9B7C-4AF2-80DE-6F41AAB8607C}" destId="{E136C719-853E-47A5-99B4-66C080422B9F}" srcOrd="3" destOrd="0" presId="urn:microsoft.com/office/officeart/2005/8/layout/radial4"/>
    <dgm:cxn modelId="{DE1407E3-413C-40F5-9818-824D23921195}" type="presParOf" srcId="{553ED8C2-9B7C-4AF2-80DE-6F41AAB8607C}" destId="{58027554-88CA-4EB4-B5CE-12C9AB4FEB4E}" srcOrd="4" destOrd="0" presId="urn:microsoft.com/office/officeart/2005/8/layout/radial4"/>
    <dgm:cxn modelId="{A95B6649-6D18-44A2-8247-9A655BBD9710}" type="presParOf" srcId="{553ED8C2-9B7C-4AF2-80DE-6F41AAB8607C}" destId="{93A4E4F4-C3F7-4A12-B880-FBA16535C8D9}" srcOrd="5" destOrd="0" presId="urn:microsoft.com/office/officeart/2005/8/layout/radial4"/>
    <dgm:cxn modelId="{0EF127C3-AFA9-4BD5-8353-6ED926A6A381}" type="presParOf" srcId="{553ED8C2-9B7C-4AF2-80DE-6F41AAB8607C}" destId="{CD566513-FF3D-4745-8519-D9CFF6278B01}" srcOrd="6" destOrd="0" presId="urn:microsoft.com/office/officeart/2005/8/layout/radial4"/>
    <dgm:cxn modelId="{E4A8A459-A836-4330-9713-37C7656DE939}" type="presParOf" srcId="{553ED8C2-9B7C-4AF2-80DE-6F41AAB8607C}" destId="{6D71E8C8-C1F6-4B97-BE1C-130AAAFEB2DC}" srcOrd="7" destOrd="0" presId="urn:microsoft.com/office/officeart/2005/8/layout/radial4"/>
    <dgm:cxn modelId="{6215F22B-598C-4FE7-BECB-5FF1A41112B4}" type="presParOf" srcId="{553ED8C2-9B7C-4AF2-80DE-6F41AAB8607C}" destId="{EE218ECE-3C2E-4C9C-9D7F-01DC4D68C61B}" srcOrd="8" destOrd="0" presId="urn:microsoft.com/office/officeart/2005/8/layout/radial4"/>
    <dgm:cxn modelId="{28379ED3-EA9D-4AB1-BEB6-F5E007B20471}" type="presParOf" srcId="{553ED8C2-9B7C-4AF2-80DE-6F41AAB8607C}" destId="{2625E0A7-61A3-4B10-ACF9-A94C4E3449D8}" srcOrd="9" destOrd="0" presId="urn:microsoft.com/office/officeart/2005/8/layout/radial4"/>
    <dgm:cxn modelId="{A123883B-AB54-4174-8313-57F49DCCCB8F}" type="presParOf" srcId="{553ED8C2-9B7C-4AF2-80DE-6F41AAB8607C}" destId="{7BBB3FB1-AD8D-439F-B300-CB7168278195}" srcOrd="10" destOrd="0" presId="urn:microsoft.com/office/officeart/2005/8/layout/radial4"/>
    <dgm:cxn modelId="{6239BE03-8941-42C1-BAD7-963D253072C0}" type="presParOf" srcId="{553ED8C2-9B7C-4AF2-80DE-6F41AAB8607C}" destId="{08D7C904-7EF2-4E75-923E-DC804E76A60A}" srcOrd="11" destOrd="0" presId="urn:microsoft.com/office/officeart/2005/8/layout/radial4"/>
    <dgm:cxn modelId="{F4734370-57EA-45D1-A89B-53D679A072CD}" type="presParOf" srcId="{553ED8C2-9B7C-4AF2-80DE-6F41AAB8607C}" destId="{A7952E21-D998-4AA2-BA26-86B7E34F39E0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22732F-ECFC-4FAB-B450-75AD2D73427C}" type="doc">
      <dgm:prSet loTypeId="urn:microsoft.com/office/officeart/2005/8/layout/radial4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t-PT"/>
        </a:p>
      </dgm:t>
    </dgm:pt>
    <dgm:pt modelId="{86405AF1-D348-437D-9D70-AF0ADFFEE14C}">
      <dgm:prSet phldrT="[Texto]" custT="1"/>
      <dgm:spPr/>
      <dgm:t>
        <a:bodyPr/>
        <a:lstStyle/>
        <a:p>
          <a:r>
            <a:rPr lang="pt-PT" sz="2900" dirty="0" smtClean="0"/>
            <a:t>Incumprimento</a:t>
          </a:r>
          <a:endParaRPr lang="pt-PT" sz="2900" dirty="0"/>
        </a:p>
      </dgm:t>
    </dgm:pt>
    <dgm:pt modelId="{CEFC7E86-7B05-4EBE-B79A-3A9C764D170B}" type="parTrans" cxnId="{AB515BCC-B2ED-46A2-81E2-9D6AD0A7C8EF}">
      <dgm:prSet/>
      <dgm:spPr/>
      <dgm:t>
        <a:bodyPr/>
        <a:lstStyle/>
        <a:p>
          <a:endParaRPr lang="pt-PT"/>
        </a:p>
      </dgm:t>
    </dgm:pt>
    <dgm:pt modelId="{FAC5AEDE-9924-469E-B086-A18D8217FA36}" type="sibTrans" cxnId="{AB515BCC-B2ED-46A2-81E2-9D6AD0A7C8EF}">
      <dgm:prSet/>
      <dgm:spPr/>
      <dgm:t>
        <a:bodyPr/>
        <a:lstStyle/>
        <a:p>
          <a:endParaRPr lang="pt-PT"/>
        </a:p>
      </dgm:t>
    </dgm:pt>
    <dgm:pt modelId="{E9079A80-CC29-486F-9921-FA9FC4767372}">
      <dgm:prSet phldrT="[Texto]"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pt-PT">
              <a:noFill/>
            </a:rPr>
            <a:t> </a:t>
          </a:r>
        </a:p>
      </dgm:t>
    </dgm:pt>
    <dgm:pt modelId="{809D6212-9ACB-4D85-9A2D-4179B0A6A404}" type="parTrans" cxnId="{E23F5379-B436-4CBC-8F71-8CD18B5BDCD8}">
      <dgm:prSet/>
      <dgm:spPr/>
      <dgm:t>
        <a:bodyPr/>
        <a:lstStyle/>
        <a:p>
          <a:endParaRPr lang="pt-PT"/>
        </a:p>
      </dgm:t>
    </dgm:pt>
    <dgm:pt modelId="{7E6A3B07-0C9F-406D-888C-23216EA495B7}" type="sibTrans" cxnId="{E23F5379-B436-4CBC-8F71-8CD18B5BDCD8}">
      <dgm:prSet/>
      <dgm:spPr/>
      <dgm:t>
        <a:bodyPr/>
        <a:lstStyle/>
        <a:p>
          <a:endParaRPr lang="pt-PT"/>
        </a:p>
      </dgm:t>
    </dgm:pt>
    <dgm:pt modelId="{784BE840-1F7B-485D-8707-B89CD14C557E}">
      <dgm:prSet phldrT="[Texto]" custT="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pt-PT">
              <a:noFill/>
            </a:rPr>
            <a:t> </a:t>
          </a:r>
        </a:p>
      </dgm:t>
    </dgm:pt>
    <dgm:pt modelId="{A6CF7FAE-CBD8-4F46-AEB3-53E7C28F7170}" type="parTrans" cxnId="{57C8DE67-0A44-40E5-A6C6-9A9B0C290E2B}">
      <dgm:prSet/>
      <dgm:spPr/>
      <dgm:t>
        <a:bodyPr/>
        <a:lstStyle/>
        <a:p>
          <a:endParaRPr lang="pt-PT"/>
        </a:p>
      </dgm:t>
    </dgm:pt>
    <dgm:pt modelId="{511B8EFE-A778-4174-8202-D4DF17FA701C}" type="sibTrans" cxnId="{57C8DE67-0A44-40E5-A6C6-9A9B0C290E2B}">
      <dgm:prSet/>
      <dgm:spPr/>
      <dgm:t>
        <a:bodyPr/>
        <a:lstStyle/>
        <a:p>
          <a:endParaRPr lang="pt-PT"/>
        </a:p>
      </dgm:t>
    </dgm:pt>
    <dgm:pt modelId="{1144986A-81F2-40C9-AE88-7C5DD5B56179}">
      <dgm:prSet phldrT="[Texto]" custT="1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pt-PT">
              <a:noFill/>
            </a:rPr>
            <a:t> </a:t>
          </a:r>
        </a:p>
      </dgm:t>
    </dgm:pt>
    <dgm:pt modelId="{6D607A54-210E-4FC0-A83F-380748CFB374}" type="parTrans" cxnId="{5A052112-AF5F-44D2-B4B7-6A581351BAF8}">
      <dgm:prSet/>
      <dgm:spPr/>
      <dgm:t>
        <a:bodyPr/>
        <a:lstStyle/>
        <a:p>
          <a:endParaRPr lang="pt-PT"/>
        </a:p>
      </dgm:t>
    </dgm:pt>
    <dgm:pt modelId="{35233523-72DD-4CE5-AC18-8422276240E2}" type="sibTrans" cxnId="{5A052112-AF5F-44D2-B4B7-6A581351BAF8}">
      <dgm:prSet/>
      <dgm:spPr/>
      <dgm:t>
        <a:bodyPr/>
        <a:lstStyle/>
        <a:p>
          <a:endParaRPr lang="pt-PT"/>
        </a:p>
      </dgm:t>
    </dgm:pt>
    <dgm:pt modelId="{1067AFFB-5DC5-4CF3-8193-AC12BDFBF7B7}">
      <dgm:prSet phldrT="[Texto]" custT="1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pt-PT">
              <a:noFill/>
            </a:rPr>
            <a:t> </a:t>
          </a:r>
        </a:p>
      </dgm:t>
    </dgm:pt>
    <dgm:pt modelId="{807BC9EF-8983-4C26-8812-460D8274C893}" type="parTrans" cxnId="{49D69E1A-0158-4D8A-9A9D-652F5E0E56B0}">
      <dgm:prSet/>
      <dgm:spPr/>
      <dgm:t>
        <a:bodyPr/>
        <a:lstStyle/>
        <a:p>
          <a:endParaRPr lang="pt-PT"/>
        </a:p>
      </dgm:t>
    </dgm:pt>
    <dgm:pt modelId="{DDB9A697-6B8F-4351-A044-8AF07B9229BE}" type="sibTrans" cxnId="{49D69E1A-0158-4D8A-9A9D-652F5E0E56B0}">
      <dgm:prSet/>
      <dgm:spPr/>
      <dgm:t>
        <a:bodyPr/>
        <a:lstStyle/>
        <a:p>
          <a:endParaRPr lang="pt-PT"/>
        </a:p>
      </dgm:t>
    </dgm:pt>
    <dgm:pt modelId="{FCA1DB5C-4647-498F-856A-75321235910F}">
      <dgm:prSet phldrT="[Texto]" custT="1"/>
      <dgm:spPr/>
      <dgm:t>
        <a:bodyPr anchor="ctr"/>
        <a:lstStyle/>
        <a:p>
          <a:r>
            <a:rPr lang="pt-PT" sz="2400" dirty="0" smtClean="0"/>
            <a:t>Anos de atividade da empresa</a:t>
          </a:r>
          <a:endParaRPr lang="pt-PT" sz="2400" dirty="0"/>
        </a:p>
      </dgm:t>
    </dgm:pt>
    <dgm:pt modelId="{26119F4F-42B7-44D9-9EB6-F863CB29A6C4}" type="parTrans" cxnId="{ADB8B94A-0E0F-4CEB-9ADF-22AA93BCD6F6}">
      <dgm:prSet/>
      <dgm:spPr/>
      <dgm:t>
        <a:bodyPr/>
        <a:lstStyle/>
        <a:p>
          <a:endParaRPr lang="pt-PT"/>
        </a:p>
      </dgm:t>
    </dgm:pt>
    <dgm:pt modelId="{7D2304EE-7A66-4D6D-AC24-978661E04600}" type="sibTrans" cxnId="{ADB8B94A-0E0F-4CEB-9ADF-22AA93BCD6F6}">
      <dgm:prSet/>
      <dgm:spPr/>
      <dgm:t>
        <a:bodyPr/>
        <a:lstStyle/>
        <a:p>
          <a:endParaRPr lang="pt-PT"/>
        </a:p>
      </dgm:t>
    </dgm:pt>
    <dgm:pt modelId="{0C92BA7A-4186-4B11-B89F-C87610A1FAD3}">
      <dgm:prSet phldrT="[Texto]" custT="1"/>
      <dgm:spPr/>
      <dgm:t>
        <a:bodyPr/>
        <a:lstStyle/>
        <a:p>
          <a:r>
            <a:rPr lang="pt-PT" sz="2400" dirty="0" smtClean="0"/>
            <a:t>Logaritmo do volume de negócios</a:t>
          </a:r>
          <a:endParaRPr lang="pt-PT" sz="2400" dirty="0"/>
        </a:p>
      </dgm:t>
    </dgm:pt>
    <dgm:pt modelId="{47A00F03-3679-43C2-936D-30A7A2F91737}" type="parTrans" cxnId="{FF8B7C55-A477-4E0A-BBE5-01ED4463E95C}">
      <dgm:prSet/>
      <dgm:spPr/>
      <dgm:t>
        <a:bodyPr/>
        <a:lstStyle/>
        <a:p>
          <a:endParaRPr lang="pt-PT"/>
        </a:p>
      </dgm:t>
    </dgm:pt>
    <dgm:pt modelId="{5E942B0E-6BD8-4B18-8D75-94BC266A90B3}" type="sibTrans" cxnId="{FF8B7C55-A477-4E0A-BBE5-01ED4463E95C}">
      <dgm:prSet/>
      <dgm:spPr/>
      <dgm:t>
        <a:bodyPr/>
        <a:lstStyle/>
        <a:p>
          <a:endParaRPr lang="pt-PT"/>
        </a:p>
      </dgm:t>
    </dgm:pt>
    <dgm:pt modelId="{553ED8C2-9B7C-4AF2-80DE-6F41AAB8607C}" type="pres">
      <dgm:prSet presAssocID="{4422732F-ECFC-4FAB-B450-75AD2D73427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0C4E3975-987C-4F81-91BE-438099A10238}" type="pres">
      <dgm:prSet presAssocID="{86405AF1-D348-437D-9D70-AF0ADFFEE14C}" presName="centerShape" presStyleLbl="node0" presStyleIdx="0" presStyleCnt="1" custScaleX="132780" custScaleY="131271"/>
      <dgm:spPr/>
      <dgm:t>
        <a:bodyPr/>
        <a:lstStyle/>
        <a:p>
          <a:endParaRPr lang="pt-PT"/>
        </a:p>
      </dgm:t>
    </dgm:pt>
    <dgm:pt modelId="{88EC08E5-984C-4EFE-B233-08DCB4440E69}" type="pres">
      <dgm:prSet presAssocID="{809D6212-9ACB-4D85-9A2D-4179B0A6A404}" presName="parTrans" presStyleLbl="bgSibTrans2D1" presStyleIdx="0" presStyleCnt="6" custScaleX="82645" custScaleY="82645"/>
      <dgm:spPr/>
      <dgm:t>
        <a:bodyPr/>
        <a:lstStyle/>
        <a:p>
          <a:endParaRPr lang="pt-PT"/>
        </a:p>
      </dgm:t>
    </dgm:pt>
    <dgm:pt modelId="{B9B4C727-D2FC-40AA-AB8D-6745B5035334}" type="pres">
      <dgm:prSet presAssocID="{E9079A80-CC29-486F-9921-FA9FC4767372}" presName="node" presStyleLbl="node1" presStyleIdx="0" presStyleCnt="6" custScaleX="144121" custScaleY="118266" custRadScaleRad="100047" custRadScaleInc="-5919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136C719-853E-47A5-99B4-66C080422B9F}" type="pres">
      <dgm:prSet presAssocID="{A6CF7FAE-CBD8-4F46-AEB3-53E7C28F7170}" presName="parTrans" presStyleLbl="bgSibTrans2D1" presStyleIdx="1" presStyleCnt="6" custScaleX="82645" custScaleY="82645"/>
      <dgm:spPr/>
      <dgm:t>
        <a:bodyPr/>
        <a:lstStyle/>
        <a:p>
          <a:endParaRPr lang="pt-PT"/>
        </a:p>
      </dgm:t>
    </dgm:pt>
    <dgm:pt modelId="{58027554-88CA-4EB4-B5CE-12C9AB4FEB4E}" type="pres">
      <dgm:prSet presAssocID="{784BE840-1F7B-485D-8707-B89CD14C557E}" presName="node" presStyleLbl="node1" presStyleIdx="1" presStyleCnt="6" custScaleX="144170" custScaleY="118352" custRadScaleRad="103934" custRadScaleInc="-1931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93A4E4F4-C3F7-4A12-B880-FBA16535C8D9}" type="pres">
      <dgm:prSet presAssocID="{6D607A54-210E-4FC0-A83F-380748CFB374}" presName="parTrans" presStyleLbl="bgSibTrans2D1" presStyleIdx="2" presStyleCnt="6" custScaleX="82645" custScaleY="82645"/>
      <dgm:spPr/>
      <dgm:t>
        <a:bodyPr/>
        <a:lstStyle/>
        <a:p>
          <a:endParaRPr lang="pt-PT"/>
        </a:p>
      </dgm:t>
    </dgm:pt>
    <dgm:pt modelId="{CD566513-FF3D-4745-8519-D9CFF6278B01}" type="pres">
      <dgm:prSet presAssocID="{1144986A-81F2-40C9-AE88-7C5DD5B56179}" presName="node" presStyleLbl="node1" presStyleIdx="2" presStyleCnt="6" custScaleX="144170" custScaleY="118352" custRadScaleRad="105361" custRadScaleInc="-918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6D71E8C8-C1F6-4B97-BE1C-130AAAFEB2DC}" type="pres">
      <dgm:prSet presAssocID="{807BC9EF-8983-4C26-8812-460D8274C893}" presName="parTrans" presStyleLbl="bgSibTrans2D1" presStyleIdx="3" presStyleCnt="6" custScaleX="82645" custScaleY="82645"/>
      <dgm:spPr/>
      <dgm:t>
        <a:bodyPr/>
        <a:lstStyle/>
        <a:p>
          <a:endParaRPr lang="pt-PT"/>
        </a:p>
      </dgm:t>
    </dgm:pt>
    <dgm:pt modelId="{EE218ECE-3C2E-4C9C-9D7F-01DC4D68C61B}" type="pres">
      <dgm:prSet presAssocID="{1067AFFB-5DC5-4CF3-8193-AC12BDFBF7B7}" presName="node" presStyleLbl="node1" presStyleIdx="3" presStyleCnt="6" custScaleX="144170" custScaleY="118352" custRadScaleRad="107040" custRadScaleInc="13170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625E0A7-61A3-4B10-ACF9-A94C4E3449D8}" type="pres">
      <dgm:prSet presAssocID="{26119F4F-42B7-44D9-9EB6-F863CB29A6C4}" presName="parTrans" presStyleLbl="bgSibTrans2D1" presStyleIdx="4" presStyleCnt="6" custScaleX="82645" custScaleY="82645"/>
      <dgm:spPr/>
      <dgm:t>
        <a:bodyPr/>
        <a:lstStyle/>
        <a:p>
          <a:endParaRPr lang="pt-PT"/>
        </a:p>
      </dgm:t>
    </dgm:pt>
    <dgm:pt modelId="{7BBB3FB1-AD8D-439F-B300-CB7168278195}" type="pres">
      <dgm:prSet presAssocID="{FCA1DB5C-4647-498F-856A-75321235910F}" presName="node" presStyleLbl="node1" presStyleIdx="4" presStyleCnt="6" custScaleX="144170" custScaleY="118352" custRadScaleRad="102586" custRadScaleInc="19424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08D7C904-7EF2-4E75-923E-DC804E76A60A}" type="pres">
      <dgm:prSet presAssocID="{47A00F03-3679-43C2-936D-30A7A2F91737}" presName="parTrans" presStyleLbl="bgSibTrans2D1" presStyleIdx="5" presStyleCnt="6" custScaleX="82645" custScaleY="82645"/>
      <dgm:spPr/>
      <dgm:t>
        <a:bodyPr/>
        <a:lstStyle/>
        <a:p>
          <a:endParaRPr lang="pt-PT"/>
        </a:p>
      </dgm:t>
    </dgm:pt>
    <dgm:pt modelId="{A7952E21-D998-4AA2-BA26-86B7E34F39E0}" type="pres">
      <dgm:prSet presAssocID="{0C92BA7A-4186-4B11-B89F-C87610A1FAD3}" presName="node" presStyleLbl="node1" presStyleIdx="5" presStyleCnt="6" custScaleX="144170" custScaleY="118352" custRadScaleRad="99292" custRadScaleInc="-221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A3465147-BA90-4601-81FD-B9930834F81F}" type="presOf" srcId="{6D607A54-210E-4FC0-A83F-380748CFB374}" destId="{93A4E4F4-C3F7-4A12-B880-FBA16535C8D9}" srcOrd="0" destOrd="0" presId="urn:microsoft.com/office/officeart/2005/8/layout/radial4"/>
    <dgm:cxn modelId="{3C619C44-9D16-4EB6-9EE9-732E6EC817E2}" type="presOf" srcId="{809D6212-9ACB-4D85-9A2D-4179B0A6A404}" destId="{88EC08E5-984C-4EFE-B233-08DCB4440E69}" srcOrd="0" destOrd="0" presId="urn:microsoft.com/office/officeart/2005/8/layout/radial4"/>
    <dgm:cxn modelId="{FF8B7C55-A477-4E0A-BBE5-01ED4463E95C}" srcId="{86405AF1-D348-437D-9D70-AF0ADFFEE14C}" destId="{0C92BA7A-4186-4B11-B89F-C87610A1FAD3}" srcOrd="5" destOrd="0" parTransId="{47A00F03-3679-43C2-936D-30A7A2F91737}" sibTransId="{5E942B0E-6BD8-4B18-8D75-94BC266A90B3}"/>
    <dgm:cxn modelId="{A64F205C-C29B-4D55-A49B-2A75B54E10D4}" type="presOf" srcId="{0C92BA7A-4186-4B11-B89F-C87610A1FAD3}" destId="{A7952E21-D998-4AA2-BA26-86B7E34F39E0}" srcOrd="0" destOrd="0" presId="urn:microsoft.com/office/officeart/2005/8/layout/radial4"/>
    <dgm:cxn modelId="{72FFECEF-44A0-4513-A408-00AD3B3A80AC}" type="presOf" srcId="{FCA1DB5C-4647-498F-856A-75321235910F}" destId="{7BBB3FB1-AD8D-439F-B300-CB7168278195}" srcOrd="0" destOrd="0" presId="urn:microsoft.com/office/officeart/2005/8/layout/radial4"/>
    <dgm:cxn modelId="{890FA6D3-D662-4B49-8495-44FD63EB86B9}" type="presOf" srcId="{E9079A80-CC29-486F-9921-FA9FC4767372}" destId="{B9B4C727-D2FC-40AA-AB8D-6745B5035334}" srcOrd="0" destOrd="0" presId="urn:microsoft.com/office/officeart/2005/8/layout/radial4"/>
    <dgm:cxn modelId="{49D69E1A-0158-4D8A-9A9D-652F5E0E56B0}" srcId="{86405AF1-D348-437D-9D70-AF0ADFFEE14C}" destId="{1067AFFB-5DC5-4CF3-8193-AC12BDFBF7B7}" srcOrd="3" destOrd="0" parTransId="{807BC9EF-8983-4C26-8812-460D8274C893}" sibTransId="{DDB9A697-6B8F-4351-A044-8AF07B9229BE}"/>
    <dgm:cxn modelId="{0D48600C-E277-4CE3-9F1C-75BAB65AB5F7}" type="presOf" srcId="{807BC9EF-8983-4C26-8812-460D8274C893}" destId="{6D71E8C8-C1F6-4B97-BE1C-130AAAFEB2DC}" srcOrd="0" destOrd="0" presId="urn:microsoft.com/office/officeart/2005/8/layout/radial4"/>
    <dgm:cxn modelId="{D6E6CEE0-B3EC-467F-827D-2D6EC1B685B9}" type="presOf" srcId="{784BE840-1F7B-485D-8707-B89CD14C557E}" destId="{58027554-88CA-4EB4-B5CE-12C9AB4FEB4E}" srcOrd="0" destOrd="0" presId="urn:microsoft.com/office/officeart/2005/8/layout/radial4"/>
    <dgm:cxn modelId="{AB515BCC-B2ED-46A2-81E2-9D6AD0A7C8EF}" srcId="{4422732F-ECFC-4FAB-B450-75AD2D73427C}" destId="{86405AF1-D348-437D-9D70-AF0ADFFEE14C}" srcOrd="0" destOrd="0" parTransId="{CEFC7E86-7B05-4EBE-B79A-3A9C764D170B}" sibTransId="{FAC5AEDE-9924-469E-B086-A18D8217FA36}"/>
    <dgm:cxn modelId="{AC1D428E-9DE5-4740-9DBE-2F28D1A8A294}" type="presOf" srcId="{A6CF7FAE-CBD8-4F46-AEB3-53E7C28F7170}" destId="{E136C719-853E-47A5-99B4-66C080422B9F}" srcOrd="0" destOrd="0" presId="urn:microsoft.com/office/officeart/2005/8/layout/radial4"/>
    <dgm:cxn modelId="{E23F5379-B436-4CBC-8F71-8CD18B5BDCD8}" srcId="{86405AF1-D348-437D-9D70-AF0ADFFEE14C}" destId="{E9079A80-CC29-486F-9921-FA9FC4767372}" srcOrd="0" destOrd="0" parTransId="{809D6212-9ACB-4D85-9A2D-4179B0A6A404}" sibTransId="{7E6A3B07-0C9F-406D-888C-23216EA495B7}"/>
    <dgm:cxn modelId="{50467DFE-6B8D-4235-A6D0-B811F7B00F39}" type="presOf" srcId="{1144986A-81F2-40C9-AE88-7C5DD5B56179}" destId="{CD566513-FF3D-4745-8519-D9CFF6278B01}" srcOrd="0" destOrd="0" presId="urn:microsoft.com/office/officeart/2005/8/layout/radial4"/>
    <dgm:cxn modelId="{ADB8B94A-0E0F-4CEB-9ADF-22AA93BCD6F6}" srcId="{86405AF1-D348-437D-9D70-AF0ADFFEE14C}" destId="{FCA1DB5C-4647-498F-856A-75321235910F}" srcOrd="4" destOrd="0" parTransId="{26119F4F-42B7-44D9-9EB6-F863CB29A6C4}" sibTransId="{7D2304EE-7A66-4D6D-AC24-978661E04600}"/>
    <dgm:cxn modelId="{01D68A53-6EA7-4990-BC17-1AF7B6179AE6}" type="presOf" srcId="{86405AF1-D348-437D-9D70-AF0ADFFEE14C}" destId="{0C4E3975-987C-4F81-91BE-438099A10238}" srcOrd="0" destOrd="0" presId="urn:microsoft.com/office/officeart/2005/8/layout/radial4"/>
    <dgm:cxn modelId="{92C8FC23-B7A3-45F6-845E-E44175C8F114}" type="presOf" srcId="{4422732F-ECFC-4FAB-B450-75AD2D73427C}" destId="{553ED8C2-9B7C-4AF2-80DE-6F41AAB8607C}" srcOrd="0" destOrd="0" presId="urn:microsoft.com/office/officeart/2005/8/layout/radial4"/>
    <dgm:cxn modelId="{2F10C081-C5E2-4B8A-AAC5-43D1F105DED3}" type="presOf" srcId="{47A00F03-3679-43C2-936D-30A7A2F91737}" destId="{08D7C904-7EF2-4E75-923E-DC804E76A60A}" srcOrd="0" destOrd="0" presId="urn:microsoft.com/office/officeart/2005/8/layout/radial4"/>
    <dgm:cxn modelId="{91F84FAE-3B2E-4B1D-91C3-31FA771E5F4F}" type="presOf" srcId="{1067AFFB-5DC5-4CF3-8193-AC12BDFBF7B7}" destId="{EE218ECE-3C2E-4C9C-9D7F-01DC4D68C61B}" srcOrd="0" destOrd="0" presId="urn:microsoft.com/office/officeart/2005/8/layout/radial4"/>
    <dgm:cxn modelId="{57C8DE67-0A44-40E5-A6C6-9A9B0C290E2B}" srcId="{86405AF1-D348-437D-9D70-AF0ADFFEE14C}" destId="{784BE840-1F7B-485D-8707-B89CD14C557E}" srcOrd="1" destOrd="0" parTransId="{A6CF7FAE-CBD8-4F46-AEB3-53E7C28F7170}" sibTransId="{511B8EFE-A778-4174-8202-D4DF17FA701C}"/>
    <dgm:cxn modelId="{80BBB73F-36E3-43F3-98C5-C75F5F265C5B}" type="presOf" srcId="{26119F4F-42B7-44D9-9EB6-F863CB29A6C4}" destId="{2625E0A7-61A3-4B10-ACF9-A94C4E3449D8}" srcOrd="0" destOrd="0" presId="urn:microsoft.com/office/officeart/2005/8/layout/radial4"/>
    <dgm:cxn modelId="{5A052112-AF5F-44D2-B4B7-6A581351BAF8}" srcId="{86405AF1-D348-437D-9D70-AF0ADFFEE14C}" destId="{1144986A-81F2-40C9-AE88-7C5DD5B56179}" srcOrd="2" destOrd="0" parTransId="{6D607A54-210E-4FC0-A83F-380748CFB374}" sibTransId="{35233523-72DD-4CE5-AC18-8422276240E2}"/>
    <dgm:cxn modelId="{F542A823-0F64-456F-A757-D6B4A6965754}" type="presParOf" srcId="{553ED8C2-9B7C-4AF2-80DE-6F41AAB8607C}" destId="{0C4E3975-987C-4F81-91BE-438099A10238}" srcOrd="0" destOrd="0" presId="urn:microsoft.com/office/officeart/2005/8/layout/radial4"/>
    <dgm:cxn modelId="{F9D982E3-44A5-4BA3-8FFA-1573CC0CDA7A}" type="presParOf" srcId="{553ED8C2-9B7C-4AF2-80DE-6F41AAB8607C}" destId="{88EC08E5-984C-4EFE-B233-08DCB4440E69}" srcOrd="1" destOrd="0" presId="urn:microsoft.com/office/officeart/2005/8/layout/radial4"/>
    <dgm:cxn modelId="{5E25EF91-BA38-4F78-9945-63A810B650EB}" type="presParOf" srcId="{553ED8C2-9B7C-4AF2-80DE-6F41AAB8607C}" destId="{B9B4C727-D2FC-40AA-AB8D-6745B5035334}" srcOrd="2" destOrd="0" presId="urn:microsoft.com/office/officeart/2005/8/layout/radial4"/>
    <dgm:cxn modelId="{CF51A47B-07B2-4E48-B145-BAA6951BB2F5}" type="presParOf" srcId="{553ED8C2-9B7C-4AF2-80DE-6F41AAB8607C}" destId="{E136C719-853E-47A5-99B4-66C080422B9F}" srcOrd="3" destOrd="0" presId="urn:microsoft.com/office/officeart/2005/8/layout/radial4"/>
    <dgm:cxn modelId="{DE1407E3-413C-40F5-9818-824D23921195}" type="presParOf" srcId="{553ED8C2-9B7C-4AF2-80DE-6F41AAB8607C}" destId="{58027554-88CA-4EB4-B5CE-12C9AB4FEB4E}" srcOrd="4" destOrd="0" presId="urn:microsoft.com/office/officeart/2005/8/layout/radial4"/>
    <dgm:cxn modelId="{A95B6649-6D18-44A2-8247-9A655BBD9710}" type="presParOf" srcId="{553ED8C2-9B7C-4AF2-80DE-6F41AAB8607C}" destId="{93A4E4F4-C3F7-4A12-B880-FBA16535C8D9}" srcOrd="5" destOrd="0" presId="urn:microsoft.com/office/officeart/2005/8/layout/radial4"/>
    <dgm:cxn modelId="{0EF127C3-AFA9-4BD5-8353-6ED926A6A381}" type="presParOf" srcId="{553ED8C2-9B7C-4AF2-80DE-6F41AAB8607C}" destId="{CD566513-FF3D-4745-8519-D9CFF6278B01}" srcOrd="6" destOrd="0" presId="urn:microsoft.com/office/officeart/2005/8/layout/radial4"/>
    <dgm:cxn modelId="{E4A8A459-A836-4330-9713-37C7656DE939}" type="presParOf" srcId="{553ED8C2-9B7C-4AF2-80DE-6F41AAB8607C}" destId="{6D71E8C8-C1F6-4B97-BE1C-130AAAFEB2DC}" srcOrd="7" destOrd="0" presId="urn:microsoft.com/office/officeart/2005/8/layout/radial4"/>
    <dgm:cxn modelId="{6215F22B-598C-4FE7-BECB-5FF1A41112B4}" type="presParOf" srcId="{553ED8C2-9B7C-4AF2-80DE-6F41AAB8607C}" destId="{EE218ECE-3C2E-4C9C-9D7F-01DC4D68C61B}" srcOrd="8" destOrd="0" presId="urn:microsoft.com/office/officeart/2005/8/layout/radial4"/>
    <dgm:cxn modelId="{28379ED3-EA9D-4AB1-BEB6-F5E007B20471}" type="presParOf" srcId="{553ED8C2-9B7C-4AF2-80DE-6F41AAB8607C}" destId="{2625E0A7-61A3-4B10-ACF9-A94C4E3449D8}" srcOrd="9" destOrd="0" presId="urn:microsoft.com/office/officeart/2005/8/layout/radial4"/>
    <dgm:cxn modelId="{A123883B-AB54-4174-8313-57F49DCCCB8F}" type="presParOf" srcId="{553ED8C2-9B7C-4AF2-80DE-6F41AAB8607C}" destId="{7BBB3FB1-AD8D-439F-B300-CB7168278195}" srcOrd="10" destOrd="0" presId="urn:microsoft.com/office/officeart/2005/8/layout/radial4"/>
    <dgm:cxn modelId="{6239BE03-8941-42C1-BAD7-963D253072C0}" type="presParOf" srcId="{553ED8C2-9B7C-4AF2-80DE-6F41AAB8607C}" destId="{08D7C904-7EF2-4E75-923E-DC804E76A60A}" srcOrd="11" destOrd="0" presId="urn:microsoft.com/office/officeart/2005/8/layout/radial4"/>
    <dgm:cxn modelId="{F4734370-57EA-45D1-A89B-53D679A072CD}" type="presParOf" srcId="{553ED8C2-9B7C-4AF2-80DE-6F41AAB8607C}" destId="{A7952E21-D998-4AA2-BA26-86B7E34F39E0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4E3975-987C-4F81-91BE-438099A10238}">
      <dsp:nvSpPr>
        <dsp:cNvPr id="0" name=""/>
        <dsp:cNvSpPr/>
      </dsp:nvSpPr>
      <dsp:spPr>
        <a:xfrm>
          <a:off x="3311406" y="4003330"/>
          <a:ext cx="3656612" cy="36150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900" kern="1200" dirty="0" smtClean="0"/>
            <a:t>Incumprimento</a:t>
          </a:r>
          <a:endParaRPr lang="pt-PT" sz="2900" kern="1200" dirty="0"/>
        </a:p>
      </dsp:txBody>
      <dsp:txXfrm>
        <a:off x="3846904" y="4532743"/>
        <a:ext cx="2585616" cy="2556230"/>
      </dsp:txXfrm>
    </dsp:sp>
    <dsp:sp modelId="{88EC08E5-984C-4EFE-B233-08DCB4440E69}">
      <dsp:nvSpPr>
        <dsp:cNvPr id="0" name=""/>
        <dsp:cNvSpPr/>
      </dsp:nvSpPr>
      <dsp:spPr>
        <a:xfrm rot="10693458">
          <a:off x="1156774" y="5581579"/>
          <a:ext cx="1834343" cy="648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4C727-D2FC-40AA-AB8D-6745B5035334}">
      <dsp:nvSpPr>
        <dsp:cNvPr id="0" name=""/>
        <dsp:cNvSpPr/>
      </dsp:nvSpPr>
      <dsp:spPr>
        <a:xfrm>
          <a:off x="-424419" y="5028354"/>
          <a:ext cx="2778251" cy="182387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pt-PT" sz="2800" i="1" kern="1200" smtClean="0">
                        <a:latin typeface="Cambria Math"/>
                      </a:rPr>
                    </m:ctrlPr>
                  </m:fPr>
                  <m:num>
                    <m:r>
                      <a:rPr lang="pt-PT" sz="28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𝐸𝐵𝐼𝑇</m:t>
                    </m:r>
                  </m:num>
                  <m:den>
                    <m:r>
                      <a:rPr lang="pt-PT" sz="28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𝑃𝑎𝑠𝑠𝑖𝑣𝑜</m:t>
                    </m:r>
                  </m:den>
                </m:f>
              </m:oMath>
            </m:oMathPara>
          </a14:m>
          <a:endParaRPr lang="pt-PT" sz="4300" kern="1200" dirty="0"/>
        </a:p>
      </dsp:txBody>
      <dsp:txXfrm>
        <a:off x="-371000" y="5081773"/>
        <a:ext cx="2671413" cy="1717033"/>
      </dsp:txXfrm>
    </dsp:sp>
    <dsp:sp modelId="{E136C719-853E-47A5-99B4-66C080422B9F}">
      <dsp:nvSpPr>
        <dsp:cNvPr id="0" name=""/>
        <dsp:cNvSpPr/>
      </dsp:nvSpPr>
      <dsp:spPr>
        <a:xfrm rot="12612366">
          <a:off x="1434509" y="3901563"/>
          <a:ext cx="1965231" cy="648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27554-88CA-4EB4-B5CE-12C9AB4FEB4E}">
      <dsp:nvSpPr>
        <dsp:cNvPr id="0" name=""/>
        <dsp:cNvSpPr/>
      </dsp:nvSpPr>
      <dsp:spPr>
        <a:xfrm>
          <a:off x="2" y="2715107"/>
          <a:ext cx="2779196" cy="18251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pt-PT" sz="2400" i="1" kern="1200" smtClean="0">
                        <a:latin typeface="Cambria Math"/>
                      </a:rPr>
                    </m:ctrlPr>
                  </m:fPr>
                  <m:num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𝐸𝐵𝐼𝑇</m:t>
                    </m:r>
                  </m:num>
                  <m:den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𝐽𝑢𝑟𝑜𝑠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𝑠𝑢𝑝𝑜𝑟𝑡𝑎𝑑𝑜𝑠</m:t>
                    </m:r>
                  </m:den>
                </m:f>
              </m:oMath>
            </m:oMathPara>
          </a14:m>
          <a:endParaRPr lang="pt-PT" sz="2400" kern="1200" dirty="0"/>
        </a:p>
      </dsp:txBody>
      <dsp:txXfrm>
        <a:off x="53460" y="2768565"/>
        <a:ext cx="2672280" cy="1718281"/>
      </dsp:txXfrm>
    </dsp:sp>
    <dsp:sp modelId="{93A4E4F4-C3F7-4A12-B880-FBA16535C8D9}">
      <dsp:nvSpPr>
        <dsp:cNvPr id="0" name=""/>
        <dsp:cNvSpPr/>
      </dsp:nvSpPr>
      <dsp:spPr>
        <a:xfrm rot="14954706">
          <a:off x="3003433" y="2516943"/>
          <a:ext cx="2021820" cy="648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566513-FF3D-4745-8519-D9CFF6278B01}">
      <dsp:nvSpPr>
        <dsp:cNvPr id="0" name=""/>
        <dsp:cNvSpPr/>
      </dsp:nvSpPr>
      <dsp:spPr>
        <a:xfrm>
          <a:off x="2191280" y="784851"/>
          <a:ext cx="2779196" cy="18251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pt-PT" sz="2400" i="1" kern="1200" smtClean="0">
                        <a:latin typeface="Cambria Math"/>
                      </a:rPr>
                    </m:ctrlPr>
                  </m:fPr>
                  <m:num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𝐴𝑡𝑖𝑣𝑜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𝐶𝑜𝑟𝑟𝑒𝑛𝑡𝑒</m:t>
                    </m:r>
                  </m:num>
                  <m:den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𝑃𝑎𝑠𝑠𝑖𝑣𝑜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𝐶𝑜𝑟𝑟𝑒𝑛𝑡𝑒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</m:den>
                </m:f>
              </m:oMath>
            </m:oMathPara>
          </a14:m>
          <a:endParaRPr lang="pt-PT" sz="2400" kern="1200" dirty="0"/>
        </a:p>
      </dsp:txBody>
      <dsp:txXfrm>
        <a:off x="2244738" y="838309"/>
        <a:ext cx="2672280" cy="1718281"/>
      </dsp:txXfrm>
    </dsp:sp>
    <dsp:sp modelId="{6D71E8C8-C1F6-4B97-BE1C-130AAAFEB2DC}">
      <dsp:nvSpPr>
        <dsp:cNvPr id="0" name=""/>
        <dsp:cNvSpPr/>
      </dsp:nvSpPr>
      <dsp:spPr>
        <a:xfrm rot="17517060">
          <a:off x="5302526" y="2506658"/>
          <a:ext cx="2076341" cy="648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218ECE-3C2E-4C9C-9D7F-01DC4D68C61B}">
      <dsp:nvSpPr>
        <dsp:cNvPr id="0" name=""/>
        <dsp:cNvSpPr/>
      </dsp:nvSpPr>
      <dsp:spPr>
        <a:xfrm>
          <a:off x="5420676" y="753269"/>
          <a:ext cx="2779196" cy="18251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pt-PT" sz="2400" i="1" kern="1200" smtClean="0">
                        <a:latin typeface="Cambria Math"/>
                      </a:rPr>
                    </m:ctrlPr>
                  </m:fPr>
                  <m:num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𝐶𝑎𝑝𝑖𝑡𝑎𝑙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𝑃𝑟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ó</m:t>
                    </m:r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𝑝𝑟𝑖𝑜</m:t>
                    </m:r>
                  </m:num>
                  <m:den>
                    <m:r>
                      <a:rPr lang="pt-PT" sz="2400" i="1" kern="1200">
                        <a:effectLst/>
                        <a:latin typeface="Cambria Math"/>
                        <a:ea typeface="Times New Roman"/>
                        <a:cs typeface="Times New Roman"/>
                      </a:rPr>
                      <m:t>𝐴𝑡𝑖𝑣𝑜</m:t>
                    </m:r>
                  </m:den>
                </m:f>
              </m:oMath>
            </m:oMathPara>
          </a14:m>
          <a:endParaRPr lang="pt-PT" sz="2400" kern="1200" dirty="0"/>
        </a:p>
      </dsp:txBody>
      <dsp:txXfrm>
        <a:off x="5474134" y="806727"/>
        <a:ext cx="2672280" cy="1718281"/>
      </dsp:txXfrm>
    </dsp:sp>
    <dsp:sp modelId="{2625E0A7-61A3-4B10-ACF9-A94C4E3449D8}">
      <dsp:nvSpPr>
        <dsp:cNvPr id="0" name=""/>
        <dsp:cNvSpPr/>
      </dsp:nvSpPr>
      <dsp:spPr>
        <a:xfrm rot="19789632">
          <a:off x="6876925" y="3918064"/>
          <a:ext cx="1921268" cy="648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B3FB1-AD8D-439F-B300-CB7168278195}">
      <dsp:nvSpPr>
        <dsp:cNvPr id="0" name=""/>
        <dsp:cNvSpPr/>
      </dsp:nvSpPr>
      <dsp:spPr>
        <a:xfrm>
          <a:off x="7452839" y="2745574"/>
          <a:ext cx="2779196" cy="18251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/>
            <a:t>Anos de atividade da empresa</a:t>
          </a:r>
          <a:endParaRPr lang="pt-PT" sz="2400" kern="1200" dirty="0"/>
        </a:p>
      </dsp:txBody>
      <dsp:txXfrm>
        <a:off x="7506297" y="2799032"/>
        <a:ext cx="2672280" cy="1718281"/>
      </dsp:txXfrm>
    </dsp:sp>
    <dsp:sp modelId="{08D7C904-7EF2-4E75-923E-DC804E76A60A}">
      <dsp:nvSpPr>
        <dsp:cNvPr id="0" name=""/>
        <dsp:cNvSpPr/>
      </dsp:nvSpPr>
      <dsp:spPr>
        <a:xfrm rot="21560094">
          <a:off x="7285270" y="5451123"/>
          <a:ext cx="1809711" cy="648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952E21-D998-4AA2-BA26-86B7E34F39E0}">
      <dsp:nvSpPr>
        <dsp:cNvPr id="0" name=""/>
        <dsp:cNvSpPr/>
      </dsp:nvSpPr>
      <dsp:spPr>
        <a:xfrm>
          <a:off x="7895324" y="4850138"/>
          <a:ext cx="2779196" cy="18251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400" kern="1200" dirty="0" smtClean="0"/>
            <a:t>Logaritmo do volume de negócios</a:t>
          </a:r>
          <a:endParaRPr lang="pt-PT" sz="2400" kern="1200" dirty="0"/>
        </a:p>
      </dsp:txBody>
      <dsp:txXfrm>
        <a:off x="7948782" y="4903596"/>
        <a:ext cx="2672280" cy="1718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9997" y="-53340"/>
            <a:ext cx="32490717" cy="43307317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5959" y="15146895"/>
            <a:ext cx="20645401" cy="10370559"/>
          </a:xfrm>
        </p:spPr>
        <p:txBody>
          <a:bodyPr anchor="b">
            <a:noAutofit/>
          </a:bodyPr>
          <a:lstStyle>
            <a:lvl1pPr algn="r">
              <a:defRPr sz="19133">
                <a:solidFill>
                  <a:schemeClr val="accent1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5959" y="25517445"/>
            <a:ext cx="20645401" cy="6909702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619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39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59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79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099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19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5418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52" y="3840057"/>
            <a:ext cx="22491406" cy="21440317"/>
          </a:xfrm>
        </p:spPr>
        <p:txBody>
          <a:bodyPr anchor="ctr">
            <a:normAutofit/>
          </a:bodyPr>
          <a:lstStyle>
            <a:lvl1pPr algn="l">
              <a:defRPr sz="1559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52" y="28160416"/>
            <a:ext cx="22491406" cy="9895970"/>
          </a:xfrm>
        </p:spPr>
        <p:txBody>
          <a:bodyPr anchor="ctr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7745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595" y="3840057"/>
            <a:ext cx="21515133" cy="19040281"/>
          </a:xfrm>
        </p:spPr>
        <p:txBody>
          <a:bodyPr anchor="ctr">
            <a:normAutofit/>
          </a:bodyPr>
          <a:lstStyle>
            <a:lvl1pPr algn="l">
              <a:defRPr sz="1559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901358" y="22880338"/>
            <a:ext cx="19203608" cy="2400035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566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619951" indent="0">
              <a:buFontTx/>
              <a:buNone/>
              <a:defRPr/>
            </a:lvl2pPr>
            <a:lvl3pPr marL="3239902" indent="0">
              <a:buFontTx/>
              <a:buNone/>
              <a:defRPr/>
            </a:lvl3pPr>
            <a:lvl4pPr marL="4859853" indent="0">
              <a:buFontTx/>
              <a:buNone/>
              <a:defRPr/>
            </a:lvl4pPr>
            <a:lvl5pPr marL="6479804" indent="0">
              <a:buFontTx/>
              <a:buNone/>
              <a:defRPr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7" y="28160416"/>
            <a:ext cx="22491409" cy="9895970"/>
          </a:xfrm>
        </p:spPr>
        <p:txBody>
          <a:bodyPr anchor="ctr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  <p:sp>
        <p:nvSpPr>
          <p:cNvPr id="24" name="TextBox 23"/>
          <p:cNvSpPr txBox="1"/>
          <p:nvPr/>
        </p:nvSpPr>
        <p:spPr>
          <a:xfrm>
            <a:off x="1710358" y="4978832"/>
            <a:ext cx="1620386" cy="3683683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908646" y="18183298"/>
            <a:ext cx="1620386" cy="3683683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9893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47" y="12170183"/>
            <a:ext cx="22491409" cy="16349596"/>
          </a:xfrm>
        </p:spPr>
        <p:txBody>
          <a:bodyPr anchor="b">
            <a:normAutofit/>
          </a:bodyPr>
          <a:lstStyle>
            <a:lvl1pPr algn="l">
              <a:defRPr sz="1559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7" y="28519779"/>
            <a:ext cx="22491409" cy="9536607"/>
          </a:xfrm>
        </p:spPr>
        <p:txBody>
          <a:bodyPr anchor="t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8922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 com 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595" y="3840057"/>
            <a:ext cx="21515133" cy="19040281"/>
          </a:xfrm>
        </p:spPr>
        <p:txBody>
          <a:bodyPr anchor="ctr">
            <a:normAutofit/>
          </a:bodyPr>
          <a:lstStyle>
            <a:lvl1pPr algn="l">
              <a:defRPr sz="1559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59942" y="25280374"/>
            <a:ext cx="22491413" cy="3239405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850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619951" indent="0">
              <a:buFontTx/>
              <a:buNone/>
              <a:defRPr/>
            </a:lvl2pPr>
            <a:lvl3pPr marL="3239902" indent="0">
              <a:buFontTx/>
              <a:buNone/>
              <a:defRPr/>
            </a:lvl3pPr>
            <a:lvl4pPr marL="4859853" indent="0">
              <a:buFontTx/>
              <a:buNone/>
              <a:defRPr/>
            </a:lvl4pPr>
            <a:lvl5pPr marL="6479804" indent="0">
              <a:buFontTx/>
              <a:buNone/>
              <a:defRPr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7" y="28519779"/>
            <a:ext cx="22491409" cy="9536607"/>
          </a:xfrm>
        </p:spPr>
        <p:txBody>
          <a:bodyPr anchor="t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  <p:sp>
        <p:nvSpPr>
          <p:cNvPr id="24" name="TextBox 23"/>
          <p:cNvSpPr txBox="1"/>
          <p:nvPr/>
        </p:nvSpPr>
        <p:spPr>
          <a:xfrm>
            <a:off x="1710358" y="4978832"/>
            <a:ext cx="1620386" cy="3683683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908646" y="18183298"/>
            <a:ext cx="1620386" cy="3683683"/>
          </a:xfrm>
          <a:prstGeom prst="rect">
            <a:avLst/>
          </a:prstGeom>
        </p:spPr>
        <p:txBody>
          <a:bodyPr vert="horz" lIns="323993" tIns="161996" rIns="323993" bIns="161996" rtlCol="0" anchor="ctr">
            <a:noAutofit/>
          </a:bodyPr>
          <a:lstStyle/>
          <a:p>
            <a:pPr lvl="0"/>
            <a:r>
              <a:rPr lang="en-US" sz="2834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7770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2092" y="3840057"/>
            <a:ext cx="22469264" cy="19040281"/>
          </a:xfrm>
        </p:spPr>
        <p:txBody>
          <a:bodyPr anchor="ctr">
            <a:normAutofit/>
          </a:bodyPr>
          <a:lstStyle>
            <a:lvl1pPr algn="l">
              <a:defRPr sz="15590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59942" y="25280374"/>
            <a:ext cx="22491413" cy="3239405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8504">
                <a:solidFill>
                  <a:schemeClr val="accent1"/>
                </a:solidFill>
              </a:defRPr>
            </a:lvl1pPr>
            <a:lvl2pPr marL="1619951" indent="0">
              <a:buFontTx/>
              <a:buNone/>
              <a:defRPr/>
            </a:lvl2pPr>
            <a:lvl3pPr marL="3239902" indent="0">
              <a:buFontTx/>
              <a:buNone/>
              <a:defRPr/>
            </a:lvl3pPr>
            <a:lvl4pPr marL="4859853" indent="0">
              <a:buFontTx/>
              <a:buNone/>
              <a:defRPr/>
            </a:lvl4pPr>
            <a:lvl5pPr marL="6479804" indent="0">
              <a:buFontTx/>
              <a:buNone/>
              <a:defRPr/>
            </a:lvl5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7" y="28519779"/>
            <a:ext cx="22491409" cy="9536607"/>
          </a:xfrm>
        </p:spPr>
        <p:txBody>
          <a:bodyPr anchor="t">
            <a:normAutofit/>
          </a:bodyPr>
          <a:lstStyle>
            <a:lvl1pPr marL="0" indent="0" algn="l">
              <a:buNone/>
              <a:defRPr sz="637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628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805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178987" y="3840060"/>
            <a:ext cx="3468155" cy="33080495"/>
          </a:xfrm>
        </p:spPr>
        <p:txBody>
          <a:bodyPr vert="eaVert" anchor="ctr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949" y="3840060"/>
            <a:ext cx="18407168" cy="3308049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909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2756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384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47" y="17013596"/>
            <a:ext cx="22491409" cy="11506192"/>
          </a:xfrm>
        </p:spPr>
        <p:txBody>
          <a:bodyPr anchor="b"/>
          <a:lstStyle>
            <a:lvl1pPr algn="l">
              <a:defRPr sz="14173" b="0" cap="none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7" y="28519778"/>
            <a:ext cx="22491409" cy="5419923"/>
          </a:xfrm>
        </p:spPr>
        <p:txBody>
          <a:bodyPr anchor="t"/>
          <a:lstStyle>
            <a:lvl1pPr marL="0" indent="0" algn="l">
              <a:buNone/>
              <a:defRPr sz="7086">
                <a:solidFill>
                  <a:schemeClr val="tx1"/>
                </a:solidFill>
              </a:defRPr>
            </a:lvl1pPr>
            <a:lvl2pPr marL="1619951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4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5673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52" y="3840057"/>
            <a:ext cx="22491406" cy="832012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9954" y="13610210"/>
            <a:ext cx="10941878" cy="24446169"/>
          </a:xfrm>
        </p:spPr>
        <p:txBody>
          <a:bodyPr>
            <a:normAutofit/>
          </a:bodyPr>
          <a:lstStyle>
            <a:lvl1pPr>
              <a:defRPr sz="6378"/>
            </a:lvl1pPr>
            <a:lvl2pPr>
              <a:defRPr sz="5669"/>
            </a:lvl2pPr>
            <a:lvl3pPr>
              <a:defRPr sz="4960"/>
            </a:lvl3pPr>
            <a:lvl4pPr>
              <a:defRPr sz="4252"/>
            </a:lvl4pPr>
            <a:lvl5pPr>
              <a:defRPr sz="4252"/>
            </a:lvl5pPr>
            <a:lvl6pPr>
              <a:defRPr sz="4252"/>
            </a:lvl6pPr>
            <a:lvl7pPr>
              <a:defRPr sz="4252"/>
            </a:lvl7pPr>
            <a:lvl8pPr>
              <a:defRPr sz="4252"/>
            </a:lvl8pPr>
            <a:lvl9pPr>
              <a:defRPr sz="4252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09476" y="13610220"/>
            <a:ext cx="10941882" cy="24446175"/>
          </a:xfrm>
        </p:spPr>
        <p:txBody>
          <a:bodyPr>
            <a:normAutofit/>
          </a:bodyPr>
          <a:lstStyle>
            <a:lvl1pPr>
              <a:defRPr sz="6378"/>
            </a:lvl1pPr>
            <a:lvl2pPr>
              <a:defRPr sz="5669"/>
            </a:lvl2pPr>
            <a:lvl3pPr>
              <a:defRPr sz="4960"/>
            </a:lvl3pPr>
            <a:lvl4pPr>
              <a:defRPr sz="4252"/>
            </a:lvl4pPr>
            <a:lvl5pPr>
              <a:defRPr sz="4252"/>
            </a:lvl5pPr>
            <a:lvl6pPr>
              <a:defRPr sz="4252"/>
            </a:lvl6pPr>
            <a:lvl7pPr>
              <a:defRPr sz="4252"/>
            </a:lvl7pPr>
            <a:lvl8pPr>
              <a:defRPr sz="4252"/>
            </a:lvl8pPr>
            <a:lvl9pPr>
              <a:defRPr sz="4252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057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51" y="3840057"/>
            <a:ext cx="22491402" cy="8320123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9" y="13612693"/>
            <a:ext cx="10950959" cy="3630050"/>
          </a:xfrm>
        </p:spPr>
        <p:txBody>
          <a:bodyPr anchor="b">
            <a:noAutofit/>
          </a:bodyPr>
          <a:lstStyle>
            <a:lvl1pPr marL="0" indent="0">
              <a:buNone/>
              <a:defRPr sz="8504" b="0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59949" y="17242752"/>
            <a:ext cx="10950959" cy="20813643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700392" y="13612693"/>
            <a:ext cx="10950959" cy="3630050"/>
          </a:xfrm>
        </p:spPr>
        <p:txBody>
          <a:bodyPr anchor="b">
            <a:noAutofit/>
          </a:bodyPr>
          <a:lstStyle>
            <a:lvl1pPr marL="0" indent="0">
              <a:buNone/>
              <a:defRPr sz="8504" b="0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700392" y="17242752"/>
            <a:ext cx="10950959" cy="20813643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900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49" y="3840057"/>
            <a:ext cx="22491406" cy="832012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4862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9207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49" y="9440165"/>
            <a:ext cx="9886254" cy="8053448"/>
          </a:xfrm>
        </p:spPr>
        <p:txBody>
          <a:bodyPr anchor="b">
            <a:normAutofit/>
          </a:bodyPr>
          <a:lstStyle>
            <a:lvl1pPr>
              <a:defRPr sz="7086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53848" y="3243673"/>
            <a:ext cx="11997505" cy="34812716"/>
          </a:xfrm>
        </p:spPr>
        <p:txBody>
          <a:bodyPr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9949" y="17493610"/>
            <a:ext cx="9886254" cy="16280234"/>
          </a:xfrm>
        </p:spPr>
        <p:txBody>
          <a:bodyPr>
            <a:normAutofit/>
          </a:bodyPr>
          <a:lstStyle>
            <a:lvl1pPr marL="0" indent="0">
              <a:buNone/>
              <a:defRPr sz="4960"/>
            </a:lvl1pPr>
            <a:lvl2pPr marL="1214963" indent="0">
              <a:buNone/>
              <a:defRPr sz="3720"/>
            </a:lvl2pPr>
            <a:lvl3pPr marL="2429927" indent="0">
              <a:buNone/>
              <a:defRPr sz="3189"/>
            </a:lvl3pPr>
            <a:lvl4pPr marL="3644890" indent="0">
              <a:buNone/>
              <a:defRPr sz="2657"/>
            </a:lvl4pPr>
            <a:lvl5pPr marL="4859853" indent="0">
              <a:buNone/>
              <a:defRPr sz="2657"/>
            </a:lvl5pPr>
            <a:lvl6pPr marL="6074816" indent="0">
              <a:buNone/>
              <a:defRPr sz="2657"/>
            </a:lvl6pPr>
            <a:lvl7pPr marL="7289780" indent="0">
              <a:buNone/>
              <a:defRPr sz="2657"/>
            </a:lvl7pPr>
            <a:lvl8pPr marL="8504743" indent="0">
              <a:buNone/>
              <a:defRPr sz="2657"/>
            </a:lvl8pPr>
            <a:lvl9pPr marL="9719706" indent="0">
              <a:buNone/>
              <a:defRPr sz="2657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7077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49" y="30240447"/>
            <a:ext cx="22491406" cy="3570056"/>
          </a:xfrm>
        </p:spPr>
        <p:txBody>
          <a:bodyPr anchor="b">
            <a:normAutofit/>
          </a:bodyPr>
          <a:lstStyle>
            <a:lvl1pPr algn="l">
              <a:defRPr sz="8504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59949" y="3840057"/>
            <a:ext cx="22491406" cy="24225353"/>
          </a:xfrm>
        </p:spPr>
        <p:txBody>
          <a:bodyPr anchor="t">
            <a:normAutofit/>
          </a:bodyPr>
          <a:lstStyle>
            <a:lvl1pPr marL="0" indent="0" algn="ctr">
              <a:buNone/>
              <a:defRPr sz="5669"/>
            </a:lvl1pPr>
            <a:lvl2pPr marL="1619951" indent="0">
              <a:buNone/>
              <a:defRPr sz="5669"/>
            </a:lvl2pPr>
            <a:lvl3pPr marL="3239902" indent="0">
              <a:buNone/>
              <a:defRPr sz="5669"/>
            </a:lvl3pPr>
            <a:lvl4pPr marL="4859853" indent="0">
              <a:buNone/>
              <a:defRPr sz="5669"/>
            </a:lvl4pPr>
            <a:lvl5pPr marL="6479804" indent="0">
              <a:buNone/>
              <a:defRPr sz="5669"/>
            </a:lvl5pPr>
            <a:lvl6pPr marL="8099755" indent="0">
              <a:buNone/>
              <a:defRPr sz="5669"/>
            </a:lvl6pPr>
            <a:lvl7pPr marL="9719706" indent="0">
              <a:buNone/>
              <a:defRPr sz="5669"/>
            </a:lvl7pPr>
            <a:lvl8pPr marL="11339657" indent="0">
              <a:buNone/>
              <a:defRPr sz="5669"/>
            </a:lvl8pPr>
            <a:lvl9pPr marL="12959608" indent="0">
              <a:buNone/>
              <a:defRPr sz="5669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9949" y="33810503"/>
            <a:ext cx="22491406" cy="4245883"/>
          </a:xfrm>
        </p:spPr>
        <p:txBody>
          <a:bodyPr>
            <a:normAutofit/>
          </a:bodyPr>
          <a:lstStyle>
            <a:lvl1pPr marL="0" indent="0">
              <a:buNone/>
              <a:defRPr sz="4252"/>
            </a:lvl1pPr>
            <a:lvl2pPr marL="1619951" indent="0">
              <a:buNone/>
              <a:defRPr sz="4252"/>
            </a:lvl2pPr>
            <a:lvl3pPr marL="3239902" indent="0">
              <a:buNone/>
              <a:defRPr sz="3543"/>
            </a:lvl3pPr>
            <a:lvl4pPr marL="4859853" indent="0">
              <a:buNone/>
              <a:defRPr sz="3189"/>
            </a:lvl4pPr>
            <a:lvl5pPr marL="6479804" indent="0">
              <a:buNone/>
              <a:defRPr sz="3189"/>
            </a:lvl5pPr>
            <a:lvl6pPr marL="8099755" indent="0">
              <a:buNone/>
              <a:defRPr sz="3189"/>
            </a:lvl6pPr>
            <a:lvl7pPr marL="9719706" indent="0">
              <a:buNone/>
              <a:defRPr sz="3189"/>
            </a:lvl7pPr>
            <a:lvl8pPr marL="11339657" indent="0">
              <a:buNone/>
              <a:defRPr sz="3189"/>
            </a:lvl8pPr>
            <a:lvl9pPr marL="12959608" indent="0">
              <a:buNone/>
              <a:defRPr sz="3189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1180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29999" y="-53340"/>
            <a:ext cx="32490721" cy="43307317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51" y="3840057"/>
            <a:ext cx="22491402" cy="83201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949" y="13610220"/>
            <a:ext cx="22491406" cy="24446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152068" y="38056395"/>
            <a:ext cx="242403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E8239-9732-4CF7-B6E3-59BA09A9C502}" type="datetimeFigureOut">
              <a:rPr lang="pt-PT" smtClean="0"/>
              <a:t>22-10-2014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59951" y="38056395"/>
            <a:ext cx="1638025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34964" y="38056395"/>
            <a:ext cx="1816394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89">
                <a:solidFill>
                  <a:schemeClr val="accent1"/>
                </a:solidFill>
              </a:defRPr>
            </a:lvl1pPr>
          </a:lstStyle>
          <a:p>
            <a:fld id="{BA0D7355-72FF-4E07-9515-BA5293DBE1F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55947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  <p:sldLayoutId id="2147484196" r:id="rId12"/>
    <p:sldLayoutId id="2147484197" r:id="rId13"/>
    <p:sldLayoutId id="2147484198" r:id="rId14"/>
    <p:sldLayoutId id="2147484199" r:id="rId15"/>
    <p:sldLayoutId id="2147484200" r:id="rId16"/>
  </p:sldLayoutIdLst>
  <p:txStyles>
    <p:titleStyle>
      <a:lvl1pPr algn="l" defTabSz="1619951" rtl="0" eaLnBrk="1" latinLnBrk="0" hangingPunct="1">
        <a:spcBef>
          <a:spcPct val="0"/>
        </a:spcBef>
        <a:buNone/>
        <a:defRPr sz="12756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214963" indent="-1214963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637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632420" indent="-1012469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566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049878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9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69829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7289780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909731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0529682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2149633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3769584" indent="-809976" algn="l" defTabSz="1619951" rtl="0" eaLnBrk="1" latinLnBrk="0" hangingPunct="1">
        <a:spcBef>
          <a:spcPts val="354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425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1619951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image" Target="../media/image1.png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uxograma: documento 8"/>
          <p:cNvSpPr/>
          <p:nvPr/>
        </p:nvSpPr>
        <p:spPr>
          <a:xfrm rot="10800000">
            <a:off x="3562230" y="30602249"/>
            <a:ext cx="25274805" cy="11324799"/>
          </a:xfrm>
          <a:prstGeom prst="flowChartDocument">
            <a:avLst/>
          </a:prstGeom>
          <a:solidFill>
            <a:schemeClr val="accent6">
              <a:lumMod val="40000"/>
              <a:lumOff val="60000"/>
              <a:alpha val="26000"/>
            </a:schemeClr>
          </a:solidFill>
          <a:ln w="158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pt-PT" sz="1800" kern="0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3" name="Fluxograma: documento 12"/>
          <p:cNvSpPr/>
          <p:nvPr/>
        </p:nvSpPr>
        <p:spPr>
          <a:xfrm>
            <a:off x="3460849" y="18961812"/>
            <a:ext cx="25274805" cy="11640438"/>
          </a:xfrm>
          <a:prstGeom prst="flowChartDocument">
            <a:avLst/>
          </a:prstGeom>
          <a:solidFill>
            <a:schemeClr val="accent2">
              <a:lumMod val="60000"/>
              <a:lumOff val="40000"/>
              <a:alpha val="60000"/>
            </a:schemeClr>
          </a:solidFill>
          <a:ln w="15875" cap="flat" cmpd="sng" algn="ctr">
            <a:solidFill>
              <a:schemeClr val="bg2"/>
            </a:solidFill>
            <a:prstDash val="solid"/>
          </a:ln>
          <a:effectLst>
            <a:outerShdw blurRad="50800" dist="50800" dir="5400000" sx="1000" sy="1000" algn="ctr" rotWithShape="0">
              <a:srgbClr val="000000">
                <a:alpha val="0"/>
              </a:srgbClr>
            </a:outerShdw>
          </a:effectLst>
        </p:spPr>
        <p:txBody>
          <a:bodyPr rtlCol="0" anchor="ctr"/>
          <a:lstStyle/>
          <a:p>
            <a:pPr algn="ctr" defTabSz="914400"/>
            <a:endParaRPr lang="pt-PT" sz="1800" kern="0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14" name="Fluxograma: documento 13"/>
          <p:cNvSpPr/>
          <p:nvPr/>
        </p:nvSpPr>
        <p:spPr>
          <a:xfrm rot="10800000">
            <a:off x="3562224" y="11472426"/>
            <a:ext cx="25274805" cy="5285119"/>
          </a:xfrm>
          <a:prstGeom prst="flowChartDocumen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Fluxograma: documento 15"/>
          <p:cNvSpPr/>
          <p:nvPr/>
        </p:nvSpPr>
        <p:spPr>
          <a:xfrm>
            <a:off x="2935705" y="625644"/>
            <a:ext cx="25901333" cy="8305946"/>
          </a:xfrm>
          <a:prstGeom prst="flowChartDocument">
            <a:avLst/>
          </a:prstGeom>
          <a:solidFill>
            <a:schemeClr val="accent2">
              <a:lumMod val="20000"/>
              <a:lumOff val="80000"/>
              <a:alpha val="67000"/>
            </a:schemeClr>
          </a:solidFill>
          <a:ln w="15875" cap="flat" cmpd="sng" algn="ctr">
            <a:solidFill>
              <a:schemeClr val="accent6">
                <a:lumMod val="50000"/>
              </a:schemeClr>
            </a:solidFill>
            <a:prstDash val="solid"/>
          </a:ln>
          <a:effectLst/>
        </p:spPr>
        <p:txBody>
          <a:bodyPr rtlCol="0" anchor="b"/>
          <a:lstStyle/>
          <a:p>
            <a:pPr algn="ctr" defTabSz="914400"/>
            <a:endParaRPr lang="pt-PT" sz="8400" kern="0" dirty="0" smtClean="0">
              <a:solidFill>
                <a:prstClr val="white"/>
              </a:solidFill>
              <a:latin typeface="Berlin Sans FB Demi" panose="020E0802020502020306" pitchFamily="34" charset="0"/>
            </a:endParaRPr>
          </a:p>
          <a:p>
            <a:pPr algn="ctr" defTabSz="914400"/>
            <a:endParaRPr lang="pt-PT" sz="8400" kern="0" dirty="0">
              <a:solidFill>
                <a:prstClr val="white"/>
              </a:solidFill>
              <a:latin typeface="Berlin Sans FB Demi" panose="020E0802020502020306" pitchFamily="34" charset="0"/>
            </a:endParaRPr>
          </a:p>
          <a:p>
            <a:pPr algn="ctr" defTabSz="914400"/>
            <a:endParaRPr lang="pt-PT" sz="8400" kern="0" dirty="0" smtClean="0">
              <a:solidFill>
                <a:prstClr val="white"/>
              </a:solidFill>
              <a:latin typeface="Berlin Sans FB Demi" panose="020E0802020502020306" pitchFamily="34" charset="0"/>
            </a:endParaRPr>
          </a:p>
          <a:p>
            <a:pPr algn="ctr" defTabSz="914400"/>
            <a:endParaRPr lang="pt-PT" sz="8400" kern="0" dirty="0">
              <a:solidFill>
                <a:prstClr val="white"/>
              </a:solidFill>
              <a:latin typeface="Berlin Sans FB Demi" panose="020E0802020502020306" pitchFamily="34" charset="0"/>
            </a:endParaRPr>
          </a:p>
          <a:p>
            <a:pPr algn="ctr" defTabSz="914400"/>
            <a:endParaRPr lang="pt-PT" sz="8400" kern="0" dirty="0" smtClean="0">
              <a:solidFill>
                <a:prstClr val="white"/>
              </a:solidFill>
              <a:latin typeface="Berlin Sans FB Demi" panose="020E0802020502020306" pitchFamily="34" charset="0"/>
            </a:endParaRPr>
          </a:p>
          <a:p>
            <a:pPr algn="ctr" defTabSz="914400"/>
            <a:endParaRPr lang="pt-PT" sz="8400" kern="0" dirty="0" smtClean="0">
              <a:solidFill>
                <a:prstClr val="white"/>
              </a:solidFill>
              <a:latin typeface="Berlin Sans FB Demi" panose="020E0802020502020306" pitchFamily="34" charset="0"/>
            </a:endParaRPr>
          </a:p>
          <a:p>
            <a:pPr algn="ctr" defTabSz="914400"/>
            <a:endParaRPr lang="pt-PT" sz="8400" kern="0" dirty="0">
              <a:solidFill>
                <a:prstClr val="white"/>
              </a:solidFill>
              <a:latin typeface="Berlin Sans FB Demi" panose="020E0802020502020306" pitchFamily="34" charset="0"/>
            </a:endParaRPr>
          </a:p>
          <a:p>
            <a:pPr algn="ctr" defTabSz="914400"/>
            <a:r>
              <a:rPr lang="pt-PT" sz="8400" kern="0" dirty="0" smtClean="0">
                <a:solidFill>
                  <a:prstClr val="white"/>
                </a:solidFill>
                <a:latin typeface="Berlin Sans FB Demi" panose="020E0802020502020306" pitchFamily="34" charset="0"/>
              </a:rPr>
              <a:t>Aplicação </a:t>
            </a:r>
            <a:r>
              <a:rPr lang="pt-PT" sz="8400" kern="0" dirty="0">
                <a:solidFill>
                  <a:prstClr val="white"/>
                </a:solidFill>
                <a:latin typeface="Berlin Sans FB Demi" panose="020E0802020502020306" pitchFamily="34" charset="0"/>
              </a:rPr>
              <a:t>de um Modelo de Previsão de </a:t>
            </a:r>
            <a:r>
              <a:rPr lang="pt-PT" sz="8400" kern="0" dirty="0" smtClean="0">
                <a:solidFill>
                  <a:prstClr val="white"/>
                </a:solidFill>
                <a:latin typeface="Berlin Sans FB Demi" panose="020E0802020502020306" pitchFamily="34" charset="0"/>
              </a:rPr>
              <a:t>Incumprimento Bancário </a:t>
            </a:r>
            <a:r>
              <a:rPr lang="pt-PT" sz="8400" kern="0" dirty="0">
                <a:solidFill>
                  <a:prstClr val="white"/>
                </a:solidFill>
                <a:latin typeface="Berlin Sans FB Demi" panose="020E0802020502020306" pitchFamily="34" charset="0"/>
              </a:rPr>
              <a:t>a Empresas do Nordeste Transmontano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3562227" y="10544296"/>
            <a:ext cx="12637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800" dirty="0" smtClean="0"/>
              <a:t>O</a:t>
            </a:r>
            <a:r>
              <a:rPr lang="pt-PT" sz="7140" dirty="0" smtClean="0"/>
              <a:t>bjetivo</a:t>
            </a:r>
            <a:endParaRPr lang="pt-PT" sz="714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6098252" y="17377195"/>
            <a:ext cx="12637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8800" dirty="0" smtClean="0"/>
              <a:t>M</a:t>
            </a:r>
            <a:r>
              <a:rPr lang="pt-PT" dirty="0" smtClean="0"/>
              <a:t>etodologia </a:t>
            </a:r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5624530" y="7715531"/>
            <a:ext cx="85127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00" dirty="0" smtClean="0"/>
              <a:t>Lisa Diegues, Jorge Alves</a:t>
            </a:r>
            <a:endParaRPr lang="pt-PT" sz="4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4119930" y="13221456"/>
            <a:ext cx="241594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6000" dirty="0" smtClean="0">
                <a:solidFill>
                  <a:schemeClr val="bg1"/>
                </a:solidFill>
              </a:rPr>
              <a:t>Aplicar </a:t>
            </a:r>
            <a:r>
              <a:rPr lang="pt-PT" sz="6000" dirty="0">
                <a:solidFill>
                  <a:schemeClr val="bg1"/>
                </a:solidFill>
              </a:rPr>
              <a:t>um modelo </a:t>
            </a:r>
            <a:r>
              <a:rPr lang="pt-PT" sz="6000" dirty="0" smtClean="0">
                <a:solidFill>
                  <a:schemeClr val="bg1"/>
                </a:solidFill>
              </a:rPr>
              <a:t>econométrico, </a:t>
            </a:r>
            <a:r>
              <a:rPr lang="pt-PT" sz="6000" dirty="0" smtClean="0">
                <a:solidFill>
                  <a:schemeClr val="bg1"/>
                </a:solidFill>
              </a:rPr>
              <a:t>utilizado na literatura</a:t>
            </a:r>
            <a:r>
              <a:rPr lang="pt-PT" sz="6000" dirty="0" smtClean="0">
                <a:solidFill>
                  <a:schemeClr val="bg1"/>
                </a:solidFill>
              </a:rPr>
              <a:t>, </a:t>
            </a:r>
            <a:r>
              <a:rPr lang="pt-PT" sz="6000" dirty="0" smtClean="0">
                <a:solidFill>
                  <a:schemeClr val="bg1"/>
                </a:solidFill>
              </a:rPr>
              <a:t>capaz de estimar a probabilidade de incumprimento bancário, a um ano, das empresas estudadas.</a:t>
            </a:r>
            <a:endParaRPr lang="pt-PT" sz="6000" dirty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119930" y="19330312"/>
            <a:ext cx="100513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6000" dirty="0" smtClean="0"/>
              <a:t>Variáveis do modelo:</a:t>
            </a:r>
            <a:endParaRPr lang="pt-PT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Diagrama 18"/>
              <p:cNvGraphicFramePr/>
              <p:nvPr>
                <p:extLst>
                  <p:ext uri="{D42A27DB-BD31-4B8C-83A1-F6EECF244321}">
                    <p14:modId xmlns:p14="http://schemas.microsoft.com/office/powerpoint/2010/main" val="2845085255"/>
                  </p:ext>
                </p:extLst>
              </p:nvPr>
            </p:nvGraphicFramePr>
            <p:xfrm>
              <a:off x="4264308" y="20900060"/>
              <a:ext cx="10279897" cy="85459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9" name="Diagrama 18"/>
              <p:cNvGraphicFramePr/>
              <p:nvPr>
                <p:extLst>
                  <p:ext uri="{D42A27DB-BD31-4B8C-83A1-F6EECF244321}">
                    <p14:modId xmlns:p14="http://schemas.microsoft.com/office/powerpoint/2010/main" val="2845085255"/>
                  </p:ext>
                </p:extLst>
              </p:nvPr>
            </p:nvGraphicFramePr>
            <p:xfrm>
              <a:off x="4264308" y="20900060"/>
              <a:ext cx="10279897" cy="85459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097" y="852897"/>
            <a:ext cx="18876437" cy="2601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15886367" y="19662870"/>
            <a:ext cx="12392973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6000" dirty="0" smtClean="0"/>
              <a:t>Com base numa </a:t>
            </a:r>
            <a:r>
              <a:rPr lang="pt-PT" sz="6000" dirty="0" smtClean="0"/>
              <a:t>amostra com </a:t>
            </a:r>
            <a:r>
              <a:rPr lang="pt-PT" sz="6000" b="1" dirty="0" smtClean="0"/>
              <a:t>102</a:t>
            </a:r>
            <a:r>
              <a:rPr lang="pt-PT" sz="6000" dirty="0" smtClean="0"/>
              <a:t> </a:t>
            </a:r>
            <a:r>
              <a:rPr lang="pt-PT" sz="6000" dirty="0" smtClean="0"/>
              <a:t>observações, nas quais se incluem </a:t>
            </a:r>
            <a:r>
              <a:rPr lang="pt-PT" sz="6000" b="1" dirty="0"/>
              <a:t>19</a:t>
            </a:r>
            <a:r>
              <a:rPr lang="pt-PT" sz="6000" dirty="0"/>
              <a:t> empresas </a:t>
            </a:r>
            <a:r>
              <a:rPr lang="pt-PT" sz="6000" dirty="0" smtClean="0"/>
              <a:t>incumpridoras e </a:t>
            </a:r>
            <a:r>
              <a:rPr lang="pt-PT" sz="6000" b="1" dirty="0" smtClean="0"/>
              <a:t>62</a:t>
            </a:r>
            <a:r>
              <a:rPr lang="pt-PT" sz="6000" dirty="0" smtClean="0"/>
              <a:t> empresas cumpridoras, </a:t>
            </a:r>
            <a:r>
              <a:rPr lang="pt-PT" sz="6000" dirty="0" smtClean="0"/>
              <a:t>aplicou-se um modelo </a:t>
            </a:r>
            <a:r>
              <a:rPr lang="pt-PT" sz="6000" b="1" i="1" dirty="0" err="1" smtClean="0"/>
              <a:t>logit</a:t>
            </a:r>
            <a:r>
              <a:rPr lang="pt-PT" sz="6000" dirty="0" smtClean="0"/>
              <a:t> para estimar a probabilidade de incumprimento bancário e identificar as variáveis que influenciam tal probabilidade. </a:t>
            </a:r>
            <a:endParaRPr lang="pt-PT" sz="60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3515620" y="30504613"/>
            <a:ext cx="12637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800" dirty="0" smtClean="0"/>
              <a:t>R</a:t>
            </a:r>
            <a:r>
              <a:rPr lang="pt-PT" sz="7140" dirty="0" smtClean="0"/>
              <a:t>esultados</a:t>
            </a: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119927" y="27575515"/>
            <a:ext cx="2088365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dirty="0" smtClean="0"/>
              <a:t>CASH_DEBT</a:t>
            </a:r>
            <a:endParaRPr lang="pt-PT" sz="2800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4639081" y="25182584"/>
            <a:ext cx="20520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dirty="0" smtClean="0"/>
              <a:t>COB_ENC</a:t>
            </a:r>
            <a:endParaRPr lang="pt-PT" sz="2800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7119373" y="23161725"/>
            <a:ext cx="148935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dirty="0" smtClean="0"/>
              <a:t>LIQ</a:t>
            </a:r>
            <a:endParaRPr lang="pt-PT" sz="2800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10282987" y="23227750"/>
            <a:ext cx="148935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dirty="0" smtClean="0"/>
              <a:t>AUFIN</a:t>
            </a:r>
            <a:endParaRPr lang="pt-PT" sz="2800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12472734" y="25162671"/>
            <a:ext cx="148935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dirty="0" smtClean="0"/>
              <a:t>AGE</a:t>
            </a:r>
            <a:endParaRPr lang="pt-PT" sz="2800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12792347" y="27317260"/>
            <a:ext cx="148935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800" dirty="0" smtClean="0"/>
              <a:t>SIZE</a:t>
            </a:r>
            <a:endParaRPr lang="pt-PT" sz="2800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4312431" y="33586453"/>
            <a:ext cx="2396691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6000" dirty="0" smtClean="0"/>
              <a:t>Pelos </a:t>
            </a:r>
            <a:r>
              <a:rPr lang="pt-PT" sz="6000" dirty="0"/>
              <a:t>resultados obtidos foi </a:t>
            </a:r>
            <a:r>
              <a:rPr lang="pt-PT" sz="6000" dirty="0" smtClean="0"/>
              <a:t>possível concluir que o </a:t>
            </a:r>
            <a:r>
              <a:rPr lang="pt-PT" sz="6000" dirty="0"/>
              <a:t>modelo apresenta uma </a:t>
            </a:r>
            <a:r>
              <a:rPr lang="pt-PT" sz="6600" b="1" dirty="0"/>
              <a:t>boa capacidade de </a:t>
            </a:r>
            <a:r>
              <a:rPr lang="pt-PT" sz="6600" b="1" dirty="0" smtClean="0"/>
              <a:t>previsão</a:t>
            </a:r>
            <a:r>
              <a:rPr lang="pt-PT" sz="6000" dirty="0" smtClean="0"/>
              <a:t>, ao prever </a:t>
            </a:r>
            <a:r>
              <a:rPr lang="pt-PT" sz="6000" b="1" dirty="0" smtClean="0"/>
              <a:t>83,3% dos casos</a:t>
            </a:r>
            <a:r>
              <a:rPr lang="pt-PT" sz="6000" dirty="0" smtClean="0"/>
              <a:t>, e que  é </a:t>
            </a:r>
            <a:r>
              <a:rPr lang="pt-PT" sz="6000" b="1" dirty="0"/>
              <a:t>estatisticamente </a:t>
            </a:r>
            <a:r>
              <a:rPr lang="pt-PT" sz="6000" b="1" dirty="0" smtClean="0"/>
              <a:t>significativo</a:t>
            </a:r>
            <a:r>
              <a:rPr lang="pt-PT" sz="6000" dirty="0" smtClean="0"/>
              <a:t>, para um </a:t>
            </a:r>
            <a:r>
              <a:rPr lang="pt-PT" sz="6000" b="1" dirty="0" smtClean="0"/>
              <a:t>nível de confiança de 95</a:t>
            </a:r>
            <a:r>
              <a:rPr lang="pt-PT" sz="6000" b="1" dirty="0" smtClean="0"/>
              <a:t>%. </a:t>
            </a:r>
            <a:r>
              <a:rPr lang="pt-PT" sz="6000" dirty="0" smtClean="0"/>
              <a:t>Contudo, </a:t>
            </a:r>
            <a:r>
              <a:rPr lang="pt-PT" sz="6000" dirty="0"/>
              <a:t>apenas </a:t>
            </a:r>
            <a:r>
              <a:rPr lang="pt-PT" sz="6000" dirty="0" smtClean="0"/>
              <a:t>as </a:t>
            </a:r>
            <a:r>
              <a:rPr lang="pt-PT" sz="6000" dirty="0" smtClean="0"/>
              <a:t>variáveis </a:t>
            </a:r>
            <a:r>
              <a:rPr lang="pt-PT" sz="6000" b="1" dirty="0" smtClean="0"/>
              <a:t>AUFIN e SIZE</a:t>
            </a:r>
            <a:r>
              <a:rPr lang="pt-PT" sz="6000" dirty="0" smtClean="0"/>
              <a:t> se revelam estatisticamente significativas para um nível de significância de 5%. Sendo que </a:t>
            </a:r>
            <a:r>
              <a:rPr lang="pt-PT" sz="6600" b="1" dirty="0"/>
              <a:t>a probabilidade de </a:t>
            </a:r>
            <a:r>
              <a:rPr lang="pt-PT" sz="6600" b="1" dirty="0" smtClean="0"/>
              <a:t>incumprimento </a:t>
            </a:r>
            <a:r>
              <a:rPr lang="pt-PT" sz="6600" dirty="0" smtClean="0"/>
              <a:t>é </a:t>
            </a:r>
            <a:r>
              <a:rPr lang="pt-PT" sz="6600" dirty="0" smtClean="0"/>
              <a:t>influencia </a:t>
            </a:r>
            <a:r>
              <a:rPr lang="pt-PT" sz="6600" b="1" dirty="0" smtClean="0"/>
              <a:t>negativamente </a:t>
            </a:r>
            <a:r>
              <a:rPr lang="pt-PT" sz="6600" dirty="0" smtClean="0"/>
              <a:t>pela variável </a:t>
            </a:r>
            <a:r>
              <a:rPr lang="pt-PT" sz="6000" b="1" dirty="0" smtClean="0"/>
              <a:t>AUFIN</a:t>
            </a:r>
            <a:r>
              <a:rPr lang="pt-PT" sz="6000" dirty="0" smtClean="0"/>
              <a:t> </a:t>
            </a:r>
            <a:r>
              <a:rPr lang="pt-PT" sz="6000" dirty="0"/>
              <a:t>e </a:t>
            </a:r>
            <a:r>
              <a:rPr lang="pt-PT" sz="6600" b="1" dirty="0" smtClean="0"/>
              <a:t>positivamente </a:t>
            </a:r>
            <a:r>
              <a:rPr lang="pt-PT" sz="6600" dirty="0" smtClean="0"/>
              <a:t>pela variável </a:t>
            </a:r>
            <a:r>
              <a:rPr lang="pt-PT" sz="6600" b="1" dirty="0" smtClean="0"/>
              <a:t>SIZE</a:t>
            </a:r>
            <a:r>
              <a:rPr lang="pt-PT" sz="6600" dirty="0" smtClean="0"/>
              <a:t>.</a:t>
            </a:r>
            <a:endParaRPr lang="pt-PT" sz="6600" dirty="0">
              <a:effectLst/>
            </a:endParaRPr>
          </a:p>
        </p:txBody>
      </p:sp>
      <p:pic>
        <p:nvPicPr>
          <p:cNvPr id="1026" name="Picture 2" descr="C:\Users\Jorge\Desktop\banner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841" y="1012000"/>
            <a:ext cx="650204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08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speto">
  <a:themeElements>
    <a:clrScheme name="Aspet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Aspet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240</TotalTime>
  <Words>210</Words>
  <Application>Microsoft Office PowerPoint</Application>
  <PresentationFormat>Personalizados</PresentationFormat>
  <Paragraphs>29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Aspeto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Lisa Diegues</dc:creator>
  <cp:lastModifiedBy>Jorge</cp:lastModifiedBy>
  <cp:revision>21</cp:revision>
  <dcterms:created xsi:type="dcterms:W3CDTF">2014-10-20T22:14:23Z</dcterms:created>
  <dcterms:modified xsi:type="dcterms:W3CDTF">2014-10-22T16:00:40Z</dcterms:modified>
</cp:coreProperties>
</file>